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2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310" r:id="rId11"/>
    <p:sldId id="311" r:id="rId12"/>
    <p:sldId id="312" r:id="rId13"/>
    <p:sldId id="313" r:id="rId14"/>
    <p:sldId id="286" r:id="rId15"/>
    <p:sldId id="287" r:id="rId16"/>
    <p:sldId id="291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6" descr="slayd_t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7" descr="slayd_tit_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BAC2E-822D-463C-8991-C0A3BD5890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3877" y="1295400"/>
            <a:ext cx="2028092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9436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1078-5C3F-47E6-9C26-4C6C6B243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69" y="1295400"/>
            <a:ext cx="73152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92062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2209800"/>
            <a:ext cx="3892062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7E812-E7D1-4941-A3ED-CCBADEEB5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E695-3E29-4C6C-A9DA-A10F01F35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ECE0B-588C-4C8D-A32A-34CB37D62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739BC-63AF-47D5-B505-CF6BA3149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92062" cy="38100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2209800"/>
            <a:ext cx="3892062" cy="38100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D897B-3EEE-44F8-A31E-4BD104E9E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997B4-41FA-49FC-8304-5A2A0F504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8B98A-64BB-4ADA-97A6-C6B77417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44E20-330B-418C-9550-B0CD9BBE5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197CE-903A-4AE7-ADE5-575C62DBB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CD2DB-3525-4696-BD5A-D5FBE1A82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9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06769" y="12954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9221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7476"/>
            <a:ext cx="9393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8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fld id="{59702D75-E105-4E91-95F6-D1D81D783E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6096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ru-RU" sz="1662">
              <a:latin typeface="Arial" charset="0"/>
              <a:cs typeface="+mn-cs"/>
            </a:endParaRPr>
          </a:p>
        </p:txBody>
      </p:sp>
      <p:pic>
        <p:nvPicPr>
          <p:cNvPr id="1030" name="Picture 26" descr="slayd_tit_dow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16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5pPr>
      <a:lvl6pPr marL="42204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6pPr>
      <a:lvl7pPr marL="8440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7pPr>
      <a:lvl8pPr marL="12661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8pPr>
      <a:lvl9pPr marL="168816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77">
          <a:solidFill>
            <a:schemeClr val="accent2"/>
          </a:solidFill>
          <a:latin typeface="Arial" charset="0"/>
        </a:defRPr>
      </a:lvl9pPr>
    </p:titleStyle>
    <p:bodyStyle>
      <a:lvl1pPr marL="316531" indent="-316531" algn="l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Char char="•"/>
        <a:defRPr sz="2769">
          <a:solidFill>
            <a:schemeClr val="accent2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accent2"/>
          </a:solidFill>
          <a:latin typeface="+mn-lt"/>
        </a:defRPr>
      </a:lvl2pPr>
      <a:lvl3pPr marL="1055103" indent="-211021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215">
          <a:solidFill>
            <a:schemeClr val="accent2"/>
          </a:solidFill>
          <a:latin typeface="+mn-lt"/>
        </a:defRPr>
      </a:lvl3pPr>
      <a:lvl4pPr marL="1477145" indent="-211021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1846">
          <a:solidFill>
            <a:schemeClr val="accent2"/>
          </a:solidFill>
          <a:latin typeface="+mn-lt"/>
        </a:defRPr>
      </a:lvl4pPr>
      <a:lvl5pPr marL="1899186" indent="-211021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5pPr>
      <a:lvl6pPr marL="2321227" indent="-211021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743269" indent="-211021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165310" indent="-211021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587351" indent="-211021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3"/>
          <p:cNvSpPr/>
          <p:nvPr/>
        </p:nvSpPr>
        <p:spPr>
          <a:xfrm>
            <a:off x="1371600" y="2466310"/>
            <a:ext cx="6421320" cy="2060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accent6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Семинар на тему:</a:t>
            </a:r>
            <a:endParaRPr lang="ru-RU" sz="3200" b="0" strike="noStrike" spc="-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accent6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3200" b="1" strike="noStrike" spc="-1" dirty="0">
                <a:solidFill>
                  <a:srgbClr val="009999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Защита граждан от ненадлежащей рекламы финансовых услуг </a:t>
            </a:r>
            <a:endParaRPr lang="ru-RU" sz="3200" b="1" strike="noStrike" spc="-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754912" y="2160954"/>
            <a:ext cx="8228880" cy="3116520"/>
          </a:xfrm>
          <a:prstGeom prst="rect">
            <a:avLst/>
          </a:prstGeom>
          <a:noFill/>
          <a:ln w="7632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240" algn="just"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быть достоверной;</a:t>
            </a:r>
            <a:endParaRPr lang="ru-RU" sz="2400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быть добросовестной;</a:t>
            </a:r>
            <a:endParaRPr lang="ru-RU" sz="2400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содержать наименование или имя лица, оказывающего услуги или осуществляющего данную деятельность; </a:t>
            </a:r>
            <a:endParaRPr lang="ru-RU" sz="2400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содержать все существенные условия (или не содержать ни одного).</a:t>
            </a:r>
            <a:endParaRPr lang="ru-RU" sz="2400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400" spc="-1" dirty="0">
              <a:solidFill>
                <a:srgbClr val="FFFFFF"/>
              </a:solidFill>
            </a:endParaRPr>
          </a:p>
        </p:txBody>
      </p:sp>
      <p:sp>
        <p:nvSpPr>
          <p:cNvPr id="468" name="TextShape 2"/>
          <p:cNvSpPr txBox="1"/>
          <p:nvPr/>
        </p:nvSpPr>
        <p:spPr>
          <a:xfrm>
            <a:off x="260385" y="443780"/>
            <a:ext cx="8229240" cy="804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400" b="1" spc="-1" dirty="0">
                <a:solidFill>
                  <a:srgbClr val="009999"/>
                </a:solidFill>
                <a:latin typeface="Times New Roman, serif"/>
                <a:ea typeface="DejaVu Sans"/>
              </a:rPr>
              <a:t>Реклама финансовых услуг должна:</a:t>
            </a:r>
            <a:r>
              <a:rPr sz="1600" dirty="0">
                <a:solidFill>
                  <a:srgbClr val="009999"/>
                </a:solidFill>
              </a:rPr>
              <a:t/>
            </a:r>
            <a:br>
              <a:rPr sz="1600" dirty="0">
                <a:solidFill>
                  <a:srgbClr val="009999"/>
                </a:solidFill>
              </a:rPr>
            </a:br>
            <a:endParaRPr lang="ru-RU" sz="2400" spc="-1" dirty="0">
              <a:solidFill>
                <a:srgbClr val="009999"/>
              </a:solidFill>
            </a:endParaRPr>
          </a:p>
        </p:txBody>
      </p:sp>
      <p:pic>
        <p:nvPicPr>
          <p:cNvPr id="469" name="Рисунок 4"/>
          <p:cNvPicPr/>
          <p:nvPr/>
        </p:nvPicPr>
        <p:blipFill>
          <a:blip r:embed="rId2"/>
          <a:stretch/>
        </p:blipFill>
        <p:spPr>
          <a:xfrm>
            <a:off x="7318980" y="845999"/>
            <a:ext cx="1554480" cy="1982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6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704" y="1295400"/>
            <a:ext cx="7627265" cy="609600"/>
          </a:xfrm>
        </p:spPr>
        <p:txBody>
          <a:bodyPr/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ea typeface="Noto Sans CJK SC"/>
              </a:rPr>
              <a:t>форекс</a:t>
            </a:r>
            <a:r>
              <a:rPr lang="ru-RU" sz="4000" b="1" dirty="0" smtClean="0">
                <a:latin typeface="Times New Roman" panose="02020603050405020304" pitchFamily="18" charset="0"/>
                <a:ea typeface="Noto Sans CJK SC"/>
              </a:rPr>
              <a:t>-дилеры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fontAlgn="auto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Предлагаемые </a:t>
            </a:r>
            <a:r>
              <a:rPr lang="ru-RU" sz="2800" dirty="0">
                <a:latin typeface="Times New Roman" panose="02020603050405020304" pitchFamily="18" charset="0"/>
                <a:ea typeface="Noto Sans CJK SC"/>
                <a:cs typeface="Lohit Devanagari"/>
              </a:rPr>
              <a:t>к заключению договоры или финансовые инструменты являются </a:t>
            </a:r>
            <a:r>
              <a:rPr lang="ru-RU" sz="2800" dirty="0" err="1">
                <a:latin typeface="Times New Roman" panose="02020603050405020304" pitchFamily="18" charset="0"/>
                <a:ea typeface="Noto Sans CJK SC"/>
                <a:cs typeface="Lohit Devanagari"/>
              </a:rPr>
              <a:t>высокорискованными</a:t>
            </a:r>
            <a:r>
              <a:rPr lang="ru-RU" sz="2800" dirty="0">
                <a:latin typeface="Times New Roman" panose="02020603050405020304" pitchFamily="18" charset="0"/>
                <a:ea typeface="Noto Sans CJK SC"/>
                <a:cs typeface="Lohit Devanagari"/>
              </a:rPr>
              <a:t> и могут привести к потере внесенных денежных средств в полном объеме. До совершения сделок следует ознакомиться с рисками, с которыми они связаны</a:t>
            </a: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.</a:t>
            </a:r>
            <a:endParaRPr lang="ru-RU" sz="2800" kern="150" dirty="0">
              <a:latin typeface="Liberation Serif"/>
              <a:ea typeface="Noto Sans CJK SC"/>
              <a:cs typeface="Lohit Devanaga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20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112369" cy="609600"/>
          </a:xfrm>
        </p:spPr>
        <p:txBody>
          <a:bodyPr/>
          <a:lstStyle/>
          <a:p>
            <a:r>
              <a:rPr lang="ru-RU" b="1" dirty="0" smtClean="0"/>
              <a:t>Долевое строительство жилья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место размещения проектной декларации</a:t>
            </a:r>
          </a:p>
          <a:p>
            <a:r>
              <a:rPr lang="ru-RU" dirty="0" smtClean="0"/>
              <a:t>- наименование застройщика</a:t>
            </a:r>
          </a:p>
          <a:p>
            <a:r>
              <a:rPr lang="ru-RU" dirty="0" smtClean="0"/>
              <a:t>- есть разрешение на строительство</a:t>
            </a:r>
          </a:p>
          <a:p>
            <a:r>
              <a:rPr lang="ru-RU" dirty="0" smtClean="0"/>
              <a:t>- есть право на земельный участок</a:t>
            </a:r>
          </a:p>
          <a:p>
            <a:r>
              <a:rPr lang="ru-RU" dirty="0" smtClean="0"/>
              <a:t>- деятельность застройщика не приостановлена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9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46915"/>
            <a:ext cx="8344189" cy="609600"/>
          </a:xfrm>
        </p:spPr>
        <p:txBody>
          <a:bodyPr/>
          <a:lstStyle/>
          <a:p>
            <a:r>
              <a:rPr lang="ru-RU" sz="2800" b="1" dirty="0" smtClean="0"/>
              <a:t>Жилищные накопительные кооперативы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fontAlgn="auto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- информацию </a:t>
            </a:r>
            <a:r>
              <a:rPr lang="ru-RU" sz="2800" dirty="0">
                <a:latin typeface="Times New Roman" panose="02020603050405020304" pitchFamily="18" charset="0"/>
                <a:ea typeface="Noto Sans CJK SC"/>
                <a:cs typeface="Lohit Devanagari"/>
              </a:rPr>
              <a:t>о порядке покрытия </a:t>
            </a: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убытков</a:t>
            </a:r>
            <a:r>
              <a:rPr lang="ru-RU" sz="2800" dirty="0">
                <a:latin typeface="Times New Roman" panose="02020603050405020304" pitchFamily="18" charset="0"/>
                <a:ea typeface="Noto Sans CJK SC"/>
                <a:cs typeface="Lohit Devanagari"/>
              </a:rPr>
              <a:t>;</a:t>
            </a:r>
            <a:endParaRPr lang="ru-RU" sz="3200" kern="150" dirty="0">
              <a:latin typeface="Liberation Serif"/>
              <a:ea typeface="Noto Sans CJK SC"/>
              <a:cs typeface="Lohit Devanagari"/>
            </a:endParaRPr>
          </a:p>
          <a:p>
            <a:pPr indent="0" algn="just" fontAlgn="auto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- о </a:t>
            </a:r>
            <a:r>
              <a:rPr lang="ru-RU" sz="2800" dirty="0">
                <a:latin typeface="Times New Roman" panose="02020603050405020304" pitchFamily="18" charset="0"/>
                <a:ea typeface="Noto Sans CJK SC"/>
                <a:cs typeface="Lohit Devanagari"/>
              </a:rPr>
              <a:t>включении </a:t>
            </a: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ЖНК в реестр;</a:t>
            </a:r>
            <a:endParaRPr lang="ru-RU" sz="3200" kern="150" dirty="0">
              <a:latin typeface="Liberation Serif"/>
              <a:ea typeface="Noto Sans CJK SC"/>
              <a:cs typeface="Lohit Devanagari"/>
            </a:endParaRPr>
          </a:p>
          <a:p>
            <a:pPr indent="0" algn="just" fontAlgn="auto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- сайта с раскрытием информации;</a:t>
            </a:r>
            <a:endParaRPr lang="ru-RU" sz="3200" kern="150" dirty="0">
              <a:latin typeface="Liberation Serif"/>
              <a:ea typeface="Noto Sans CJK SC"/>
              <a:cs typeface="Lohit Devanagari"/>
            </a:endParaRPr>
          </a:p>
          <a:p>
            <a:pPr indent="0" algn="just" fontAlgn="auto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Noto Sans CJK SC"/>
                <a:cs typeface="Lohit Devanagari"/>
              </a:rPr>
              <a:t>- нельзя гарантировать </a:t>
            </a:r>
            <a:r>
              <a:rPr lang="ru-RU" sz="2800" dirty="0">
                <a:latin typeface="Times New Roman" panose="02020603050405020304" pitchFamily="18" charset="0"/>
                <a:ea typeface="Noto Sans CJK SC"/>
                <a:cs typeface="Lohit Devanagari"/>
              </a:rPr>
              <a:t>сроки приобретения или строительства таким кооперативом жилых помещений.</a:t>
            </a:r>
            <a:endParaRPr lang="ru-RU" sz="3200" kern="150" dirty="0">
              <a:latin typeface="Liberation Serif"/>
              <a:ea typeface="Noto Sans CJK SC"/>
              <a:cs typeface="Lohit Devanaga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24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Рисунок 5"/>
          <p:cNvPicPr/>
          <p:nvPr/>
        </p:nvPicPr>
        <p:blipFill>
          <a:blip r:embed="rId2"/>
          <a:stretch/>
        </p:blipFill>
        <p:spPr>
          <a:xfrm>
            <a:off x="6973200" y="423360"/>
            <a:ext cx="1589400" cy="2119680"/>
          </a:xfrm>
          <a:prstGeom prst="rect">
            <a:avLst/>
          </a:prstGeom>
          <a:ln>
            <a:noFill/>
          </a:ln>
        </p:spPr>
      </p:pic>
      <p:sp>
        <p:nvSpPr>
          <p:cNvPr id="473" name="TextShape 1"/>
          <p:cNvSpPr txBox="1"/>
          <p:nvPr/>
        </p:nvSpPr>
        <p:spPr>
          <a:xfrm>
            <a:off x="447840" y="1193074"/>
            <a:ext cx="8228880" cy="5460275"/>
          </a:xfrm>
          <a:prstGeom prst="rect">
            <a:avLst/>
          </a:prstGeom>
          <a:noFill/>
          <a:ln w="1908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 smtClean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Реклама </a:t>
            </a:r>
            <a:r>
              <a:rPr lang="ru-RU" sz="2800" b="1" strike="noStrike" spc="-1" dirty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не должна:</a:t>
            </a:r>
            <a:endParaRPr lang="ru-RU" sz="28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содержать некорректные сравнения;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быть недостоверной;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содержать не соответствующие действительности сведения;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содержать указание на то, что объект рекламирования одобряется органами государственной власти или органами местного самоуправления либо их должностными лицами;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скрывать часть существенной информации, если при этом искажается смысл информации и вводятся в заблуждение потребители;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содержать гарантии или обещания в будущем эффективности деятельности (доходности вложений);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умалчивать об иных условиях оказания соответствующих услуг, влияющих на сумму доходов, или на сумму расходов, если в рекламе сообщается хотя бы одно из таких условий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</a:p>
          <a:p>
            <a:pPr marL="36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474" name="TextShape 2"/>
          <p:cNvSpPr txBox="1"/>
          <p:nvPr/>
        </p:nvSpPr>
        <p:spPr>
          <a:xfrm>
            <a:off x="704880" y="5676840"/>
            <a:ext cx="822924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457200" y="840960"/>
            <a:ext cx="8228880" cy="4173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Запрещена реклама:</a:t>
            </a:r>
            <a:endParaRPr lang="ru-RU" sz="28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скрытая реклама;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реклама в учебниках, учебных пособиях, другой учебной литературе, школьных дневниках, школьных тетрадях;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размещение рекламы на платежных документах для внесения платы за жилое помещение и коммунальные услуги;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реклама финансовых услуг лицами, не имеющими лицензии (разрешения) на данный вид финансовых услуг.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479" name="Рисунок 2"/>
          <p:cNvPicPr/>
          <p:nvPr/>
        </p:nvPicPr>
        <p:blipFill>
          <a:blip r:embed="rId2"/>
          <a:stretch/>
        </p:blipFill>
        <p:spPr>
          <a:xfrm>
            <a:off x="6564600" y="5144760"/>
            <a:ext cx="2121480" cy="1073160"/>
          </a:xfrm>
          <a:prstGeom prst="rect">
            <a:avLst/>
          </a:prstGeom>
          <a:ln>
            <a:noFill/>
          </a:ln>
        </p:spPr>
      </p:pic>
      <p:pic>
        <p:nvPicPr>
          <p:cNvPr id="480" name="Рисунок 4"/>
          <p:cNvPicPr/>
          <p:nvPr/>
        </p:nvPicPr>
        <p:blipFill>
          <a:blip r:embed="rId3"/>
          <a:stretch/>
        </p:blipFill>
        <p:spPr>
          <a:xfrm>
            <a:off x="2858400" y="5144760"/>
            <a:ext cx="1178280" cy="1073160"/>
          </a:xfrm>
          <a:prstGeom prst="rect">
            <a:avLst/>
          </a:prstGeom>
          <a:ln>
            <a:noFill/>
          </a:ln>
        </p:spPr>
      </p:pic>
      <p:pic>
        <p:nvPicPr>
          <p:cNvPr id="481" name="Рисунок 5"/>
          <p:cNvPicPr/>
          <p:nvPr/>
        </p:nvPicPr>
        <p:blipFill>
          <a:blip r:embed="rId4"/>
          <a:stretch/>
        </p:blipFill>
        <p:spPr>
          <a:xfrm>
            <a:off x="4378320" y="5080680"/>
            <a:ext cx="1666440" cy="1137960"/>
          </a:xfrm>
          <a:prstGeom prst="rect">
            <a:avLst/>
          </a:prstGeom>
          <a:ln>
            <a:noFill/>
          </a:ln>
        </p:spPr>
      </p:pic>
      <p:sp>
        <p:nvSpPr>
          <p:cNvPr id="482" name="Line 2"/>
          <p:cNvSpPr/>
          <p:nvPr/>
        </p:nvSpPr>
        <p:spPr>
          <a:xfrm>
            <a:off x="4406400" y="4924080"/>
            <a:ext cx="1866960" cy="1514520"/>
          </a:xfrm>
          <a:prstGeom prst="line">
            <a:avLst/>
          </a:prstGeom>
          <a:ln w="7632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3" name="Рисунок 3"/>
          <p:cNvPicPr/>
          <p:nvPr/>
        </p:nvPicPr>
        <p:blipFill>
          <a:blip r:embed="rId5"/>
          <a:stretch/>
        </p:blipFill>
        <p:spPr>
          <a:xfrm>
            <a:off x="439200" y="5013000"/>
            <a:ext cx="1949760" cy="1271880"/>
          </a:xfrm>
          <a:prstGeom prst="rect">
            <a:avLst/>
          </a:prstGeom>
          <a:ln>
            <a:noFill/>
          </a:ln>
        </p:spPr>
      </p:pic>
      <p:pic>
        <p:nvPicPr>
          <p:cNvPr id="484" name="Рисунок 6"/>
          <p:cNvPicPr/>
          <p:nvPr/>
        </p:nvPicPr>
        <p:blipFill>
          <a:blip r:embed="rId6"/>
          <a:stretch/>
        </p:blipFill>
        <p:spPr>
          <a:xfrm>
            <a:off x="450720" y="4918320"/>
            <a:ext cx="1938240" cy="1590840"/>
          </a:xfrm>
          <a:prstGeom prst="rect">
            <a:avLst/>
          </a:prstGeom>
          <a:ln>
            <a:noFill/>
          </a:ln>
        </p:spPr>
      </p:pic>
      <p:pic>
        <p:nvPicPr>
          <p:cNvPr id="485" name="Рисунок 8"/>
          <p:cNvPicPr/>
          <p:nvPr/>
        </p:nvPicPr>
        <p:blipFill>
          <a:blip r:embed="rId6"/>
          <a:stretch/>
        </p:blipFill>
        <p:spPr>
          <a:xfrm>
            <a:off x="6737760" y="4878000"/>
            <a:ext cx="1938240" cy="159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1" y="324802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9999"/>
                </a:solidFill>
              </a:rPr>
              <a:t>Спасибо за внимание!</a:t>
            </a:r>
            <a:endParaRPr lang="ru-RU" sz="40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0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38" y="870858"/>
            <a:ext cx="7315200" cy="609600"/>
          </a:xfrm>
        </p:spPr>
        <p:txBody>
          <a:bodyPr/>
          <a:lstStyle/>
          <a:p>
            <a:pPr algn="ctr"/>
            <a:r>
              <a:rPr lang="ru-RU" sz="4000" b="1" spc="-1" dirty="0">
                <a:solidFill>
                  <a:srgbClr val="009999"/>
                </a:solidFill>
                <a:ea typeface="DejaVu Sans"/>
              </a:rPr>
              <a:t>Спикеры:</a:t>
            </a:r>
            <a:br>
              <a:rPr lang="ru-RU" sz="4000" b="1" spc="-1" dirty="0">
                <a:solidFill>
                  <a:srgbClr val="009999"/>
                </a:solidFill>
                <a:ea typeface="DejaVu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97971" y="1480458"/>
            <a:ext cx="4566138" cy="522513"/>
          </a:xfrm>
        </p:spPr>
        <p:txBody>
          <a:bodyPr/>
          <a:lstStyle/>
          <a:p>
            <a:r>
              <a:rPr lang="ru-RU" sz="18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Лихушина </a:t>
            </a:r>
            <a:r>
              <a:rPr lang="ru-RU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Екатерина Анатольевна</a:t>
            </a:r>
          </a:p>
          <a:p>
            <a:endParaRPr lang="ru-RU" sz="1800" b="1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endParaRPr lang="ru-RU" sz="1800" b="1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ru-RU" sz="1800" b="1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kern="12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</a:t>
            </a:r>
            <a:endParaRPr lang="ru-RU" sz="1800" b="1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69229" y="1480458"/>
            <a:ext cx="4887686" cy="3810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 заместитель руководителя Управления Федеральной антимонопольной службы по </a:t>
            </a:r>
            <a:r>
              <a:rPr lang="ru-RU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Курской </a:t>
            </a:r>
            <a:r>
              <a:rPr lang="ru-RU" sz="1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области;</a:t>
            </a:r>
          </a:p>
          <a:p>
            <a:pPr marL="0" indent="0" algn="just">
              <a:buNone/>
            </a:pPr>
            <a:endParaRPr lang="ru-RU" sz="1800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 начальник </a:t>
            </a:r>
            <a:r>
              <a:rPr lang="ru-RU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отдела противодействия нелегальной деятельности Главного управления Центрального банка РФ по ЦФО</a:t>
            </a:r>
            <a:r>
              <a:rPr lang="ru-RU" sz="1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;</a:t>
            </a:r>
            <a:endParaRPr lang="ru-RU" sz="1800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 Управляющий </a:t>
            </a:r>
            <a:r>
              <a:rPr lang="ru-RU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отделением по Курской области Главного управления Центрального банка РФ по ЦФО.</a:t>
            </a:r>
            <a:endParaRPr lang="ru-RU" sz="1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80098" y="431191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Овсянников Евгений Викторович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0098" y="293953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Балычев Евгений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227893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Рисунок 310"/>
          <p:cNvPicPr/>
          <p:nvPr/>
        </p:nvPicPr>
        <p:blipFill>
          <a:blip r:embed="rId2"/>
          <a:stretch/>
        </p:blipFill>
        <p:spPr>
          <a:xfrm flipH="1">
            <a:off x="1314771" y="2546502"/>
            <a:ext cx="4320000" cy="389664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360000" y="864000"/>
            <a:ext cx="842400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9999"/>
                </a:solidFill>
                <a:latin typeface="Arial"/>
                <a:ea typeface="DejaVu Sans"/>
              </a:rPr>
              <a:t>Основные требования к рекламе: </a:t>
            </a:r>
            <a:endParaRPr lang="ru-RU" sz="2000" b="0" strike="noStrike" spc="-1" dirty="0">
              <a:solidFill>
                <a:srgbClr val="009999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ст. 5 Федерального закона "О рекламе" от 13.03.2006 N 38-ФЗ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9999"/>
                </a:solidFill>
                <a:latin typeface="Arial"/>
                <a:ea typeface="DejaVu Sans"/>
              </a:rPr>
              <a:t>Специальные требования к рекламе финансовых услуг:</a:t>
            </a:r>
            <a:endParaRPr lang="ru-RU" sz="2000" b="0" strike="noStrike" spc="-1" dirty="0">
              <a:solidFill>
                <a:srgbClr val="009999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ст. 28 Федерального закона "О рекламе" от 13.03.2006 N 38-ФЗ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strike="noStrike" spc="-1" dirty="0">
                <a:solidFill>
                  <a:srgbClr val="C9211E"/>
                </a:solidFill>
                <a:latin typeface="Times New Roman"/>
              </a:rPr>
              <a:t>Нельзя использовать превосходную степень для </a:t>
            </a:r>
            <a:r>
              <a:rPr lang="ru-RU" sz="2600" b="1" strike="noStrike" spc="-1" dirty="0" smtClean="0">
                <a:solidFill>
                  <a:srgbClr val="C9211E"/>
                </a:solidFill>
                <a:latin typeface="Times New Roman"/>
              </a:rPr>
              <a:t>самовосхваления</a:t>
            </a:r>
            <a:endParaRPr lang="ru-RU" sz="2600" b="1" strike="noStrike" spc="-1" dirty="0">
              <a:solidFill>
                <a:srgbClr val="C9211E"/>
              </a:solidFill>
              <a:latin typeface="Times New Roman"/>
              <a:ea typeface="DejaVu Sans"/>
            </a:endParaRPr>
          </a:p>
        </p:txBody>
      </p:sp>
      <p:pic>
        <p:nvPicPr>
          <p:cNvPr id="315" name="Рисунок 314"/>
          <p:cNvPicPr/>
          <p:nvPr/>
        </p:nvPicPr>
        <p:blipFill>
          <a:blip r:embed="rId2"/>
          <a:stretch/>
        </p:blipFill>
        <p:spPr>
          <a:xfrm>
            <a:off x="504000" y="1776600"/>
            <a:ext cx="2719440" cy="2039400"/>
          </a:xfrm>
          <a:prstGeom prst="rect">
            <a:avLst/>
          </a:prstGeom>
          <a:ln>
            <a:noFill/>
          </a:ln>
        </p:spPr>
      </p:pic>
      <p:pic>
        <p:nvPicPr>
          <p:cNvPr id="318" name="Рисунок 317"/>
          <p:cNvPicPr/>
          <p:nvPr/>
        </p:nvPicPr>
        <p:blipFill>
          <a:blip r:embed="rId3"/>
          <a:stretch/>
        </p:blipFill>
        <p:spPr>
          <a:xfrm>
            <a:off x="6208560" y="2010780"/>
            <a:ext cx="2116800" cy="1571040"/>
          </a:xfrm>
          <a:prstGeom prst="rect">
            <a:avLst/>
          </a:prstGeom>
          <a:ln>
            <a:noFill/>
          </a:ln>
        </p:spPr>
      </p:pic>
      <p:pic>
        <p:nvPicPr>
          <p:cNvPr id="319" name="Рисунок 318"/>
          <p:cNvPicPr/>
          <p:nvPr/>
        </p:nvPicPr>
        <p:blipFill>
          <a:blip r:embed="rId4"/>
          <a:stretch/>
        </p:blipFill>
        <p:spPr>
          <a:xfrm>
            <a:off x="3187620" y="4555680"/>
            <a:ext cx="3056760" cy="175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32000" y="3600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600" b="1" strike="noStrike" spc="-1" dirty="0">
                <a:solidFill>
                  <a:srgbClr val="C9211E"/>
                </a:solidFill>
                <a:latin typeface="Times New Roman"/>
              </a:rPr>
              <a:t>Нельзя использовать некорректное </a:t>
            </a:r>
            <a:r>
              <a:rPr lang="ru-RU" sz="2600" b="1" strike="noStrike" spc="-1" dirty="0" smtClean="0">
                <a:solidFill>
                  <a:srgbClr val="C9211E"/>
                </a:solidFill>
                <a:latin typeface="Times New Roman"/>
              </a:rPr>
              <a:t>сравнение</a:t>
            </a:r>
            <a:endParaRPr lang="ru-RU" sz="2600" b="1" strike="noStrike" spc="-1" dirty="0">
              <a:solidFill>
                <a:srgbClr val="C9211E"/>
              </a:solidFill>
              <a:latin typeface="Times New Roman"/>
            </a:endParaRPr>
          </a:p>
        </p:txBody>
      </p:sp>
      <p:pic>
        <p:nvPicPr>
          <p:cNvPr id="323" name="Рисунок 322"/>
          <p:cNvPicPr/>
          <p:nvPr/>
        </p:nvPicPr>
        <p:blipFill>
          <a:blip r:embed="rId2"/>
          <a:stretch/>
        </p:blipFill>
        <p:spPr>
          <a:xfrm>
            <a:off x="2845731" y="1797669"/>
            <a:ext cx="3812040" cy="401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76943" y="219172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strike="noStrike" spc="-1" dirty="0">
                <a:solidFill>
                  <a:srgbClr val="009999"/>
                </a:solidFill>
                <a:latin typeface="Times New Roman"/>
              </a:rPr>
              <a:t> </a:t>
            </a:r>
            <a:r>
              <a:rPr lang="ru-RU" sz="2600" b="1" strike="noStrike" spc="-1" dirty="0">
                <a:solidFill>
                  <a:srgbClr val="C00000"/>
                </a:solidFill>
                <a:latin typeface="Times New Roman"/>
              </a:rPr>
              <a:t>Реклама должна быть </a:t>
            </a:r>
            <a:r>
              <a:rPr lang="ru-RU" sz="2600" b="1" strike="noStrike" spc="-1" dirty="0" smtClean="0">
                <a:solidFill>
                  <a:srgbClr val="C00000"/>
                </a:solidFill>
                <a:latin typeface="Times New Roman"/>
              </a:rPr>
              <a:t>достоверной</a:t>
            </a:r>
            <a:endParaRPr lang="ru-RU" sz="2600" b="1" strike="noStrike" spc="-1" dirty="0">
              <a:solidFill>
                <a:srgbClr val="C00000"/>
              </a:solidFill>
              <a:latin typeface="Times New Roman"/>
              <a:ea typeface="DejaVu Sans"/>
            </a:endParaRPr>
          </a:p>
        </p:txBody>
      </p:sp>
      <p:pic>
        <p:nvPicPr>
          <p:cNvPr id="325" name="Рисунок 324"/>
          <p:cNvPicPr/>
          <p:nvPr/>
        </p:nvPicPr>
        <p:blipFill>
          <a:blip r:embed="rId2"/>
          <a:stretch/>
        </p:blipFill>
        <p:spPr>
          <a:xfrm>
            <a:off x="5041440" y="1152000"/>
            <a:ext cx="3166560" cy="422208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5"/>
          <p:cNvPicPr/>
          <p:nvPr/>
        </p:nvPicPr>
        <p:blipFill>
          <a:blip r:embed="rId3"/>
          <a:stretch/>
        </p:blipFill>
        <p:spPr>
          <a:xfrm>
            <a:off x="968400" y="3445354"/>
            <a:ext cx="3561840" cy="21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600" b="1" strike="noStrike" spc="-1" dirty="0">
                <a:solidFill>
                  <a:srgbClr val="C9211E"/>
                </a:solidFill>
                <a:latin typeface="Times New Roman"/>
              </a:rPr>
              <a:t>Нельзя скрывать часть существенной </a:t>
            </a:r>
            <a:r>
              <a:rPr lang="ru-RU" sz="2600" b="1" strike="noStrike" spc="-1" dirty="0" smtClean="0">
                <a:solidFill>
                  <a:srgbClr val="C9211E"/>
                </a:solidFill>
                <a:latin typeface="Times New Roman"/>
              </a:rPr>
              <a:t>информации</a:t>
            </a:r>
            <a:endParaRPr lang="ru-RU" sz="2600" b="1" strike="noStrike" spc="-1" dirty="0">
              <a:solidFill>
                <a:srgbClr val="C9211E"/>
              </a:solidFill>
              <a:latin typeface="Times New Roman"/>
            </a:endParaRPr>
          </a:p>
        </p:txBody>
      </p:sp>
      <p:pic>
        <p:nvPicPr>
          <p:cNvPr id="330" name="Рисунок 329"/>
          <p:cNvPicPr/>
          <p:nvPr/>
        </p:nvPicPr>
        <p:blipFill>
          <a:blip r:embed="rId2"/>
          <a:stretch/>
        </p:blipFill>
        <p:spPr>
          <a:xfrm flipH="1">
            <a:off x="1948485" y="2030818"/>
            <a:ext cx="4845717" cy="37626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strike="noStrike" spc="-1" dirty="0">
                <a:solidFill>
                  <a:srgbClr val="C9211E"/>
                </a:solidFill>
                <a:latin typeface="Times New Roman"/>
              </a:rPr>
              <a:t>Реклама должна содержать сведения о </a:t>
            </a:r>
            <a:r>
              <a:rPr lang="ru-RU" sz="2600" b="1" strike="noStrike" spc="-1" dirty="0" smtClean="0">
                <a:solidFill>
                  <a:srgbClr val="C9211E"/>
                </a:solidFill>
                <a:latin typeface="Times New Roman"/>
              </a:rPr>
              <a:t>лице</a:t>
            </a:r>
            <a:endParaRPr lang="ru-RU" sz="2600" b="1" strike="noStrike" spc="-1" dirty="0">
              <a:solidFill>
                <a:srgbClr val="C9211E"/>
              </a:solidFill>
              <a:latin typeface="Times New Roman"/>
              <a:ea typeface="DejaVu Sans"/>
            </a:endParaRPr>
          </a:p>
        </p:txBody>
      </p:sp>
      <p:pic>
        <p:nvPicPr>
          <p:cNvPr id="337" name="Рисунок 336"/>
          <p:cNvPicPr/>
          <p:nvPr/>
        </p:nvPicPr>
        <p:blipFill>
          <a:blip r:embed="rId2"/>
          <a:stretch/>
        </p:blipFill>
        <p:spPr>
          <a:xfrm>
            <a:off x="2663640" y="2176800"/>
            <a:ext cx="3816000" cy="2376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52700" y="4849895"/>
            <a:ext cx="42154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9999"/>
                </a:solidFill>
              </a:rPr>
              <a:t>ИП Иванов Иван Иванович</a:t>
            </a:r>
            <a:endParaRPr lang="ru-RU" sz="24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1590300" y="461263"/>
            <a:ext cx="6336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600" b="1" strike="noStrike" spc="-1" dirty="0">
                <a:solidFill>
                  <a:srgbClr val="C9211E"/>
                </a:solidFill>
                <a:latin typeface="Times New Roman"/>
              </a:rPr>
              <a:t>Нельзя давать гарантии </a:t>
            </a:r>
            <a:r>
              <a:rPr lang="ru-RU" sz="2600" b="1" strike="noStrike" spc="-1" dirty="0" smtClean="0">
                <a:solidFill>
                  <a:srgbClr val="C9211E"/>
                </a:solidFill>
                <a:latin typeface="Times New Roman"/>
              </a:rPr>
              <a:t>доходности</a:t>
            </a:r>
            <a:endParaRPr lang="ru-RU" sz="2600" b="1" strike="noStrike" spc="-1" dirty="0">
              <a:solidFill>
                <a:srgbClr val="C9211E"/>
              </a:solidFill>
              <a:latin typeface="Times New Roman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2"/>
          <a:stretch/>
        </p:blipFill>
        <p:spPr>
          <a:xfrm>
            <a:off x="2591999" y="2079171"/>
            <a:ext cx="4832057" cy="3104829"/>
          </a:xfrm>
          <a:prstGeom prst="rect">
            <a:avLst/>
          </a:prstGeom>
          <a:ln>
            <a:noFill/>
          </a:ln>
        </p:spPr>
      </p:pic>
      <p:sp>
        <p:nvSpPr>
          <p:cNvPr id="354" name="CustomShape 2"/>
          <p:cNvSpPr/>
          <p:nvPr/>
        </p:nvSpPr>
        <p:spPr>
          <a:xfrm>
            <a:off x="4248000" y="4824000"/>
            <a:ext cx="10206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 bwMode="auto">
          <a:xfrm>
            <a:off x="6324600" y="4680857"/>
            <a:ext cx="1110343" cy="5031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водим собрание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423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DejaVu Sans</vt:lpstr>
      <vt:lpstr>Liberation Serif</vt:lpstr>
      <vt:lpstr>Lohit Devanagari</vt:lpstr>
      <vt:lpstr>Noto Sans CJK SC</vt:lpstr>
      <vt:lpstr>Times New Roman</vt:lpstr>
      <vt:lpstr>Times New Roman, serif</vt:lpstr>
      <vt:lpstr>Wingdings</vt:lpstr>
      <vt:lpstr>Проводим собрание</vt:lpstr>
      <vt:lpstr>Презентация PowerPoint</vt:lpstr>
      <vt:lpstr>Спикеры: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форекс-дилеры</vt:lpstr>
      <vt:lpstr>Долевое строительство жилья</vt:lpstr>
      <vt:lpstr>Жилищные накопительные кооперативы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УФАС</dc:creator>
  <dc:description/>
  <cp:lastModifiedBy>Windows User</cp:lastModifiedBy>
  <cp:revision>80</cp:revision>
  <cp:lastPrinted>2020-05-29T11:00:11Z</cp:lastPrinted>
  <dcterms:created xsi:type="dcterms:W3CDTF">2019-03-22T09:10:49Z</dcterms:created>
  <dcterms:modified xsi:type="dcterms:W3CDTF">2020-06-03T13:20:42Z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