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drawings/drawing2.xml" ContentType="application/vnd.openxmlformats-officedocument.drawingml.chartshape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drawings/drawing7.xml" ContentType="application/vnd.openxmlformats-officedocument.drawingml.chartshape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Masters/slideMaster6.xml" ContentType="application/vnd.openxmlformats-officedocument.presentationml.slideMaster+xml"/>
  <Override PartName="/ppt/charts/chart5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notesMasterIdLst>
    <p:notesMasterId r:id="rId24"/>
  </p:notesMasterIdLst>
  <p:sldIdLst>
    <p:sldId id="256" r:id="rId7"/>
    <p:sldId id="257" r:id="rId8"/>
    <p:sldId id="258" r:id="rId9"/>
    <p:sldId id="260" r:id="rId10"/>
    <p:sldId id="259" r:id="rId11"/>
    <p:sldId id="261" r:id="rId12"/>
    <p:sldId id="262" r:id="rId13"/>
    <p:sldId id="263" r:id="rId14"/>
    <p:sldId id="272" r:id="rId15"/>
    <p:sldId id="265" r:id="rId16"/>
    <p:sldId id="274" r:id="rId17"/>
    <p:sldId id="276" r:id="rId18"/>
    <p:sldId id="267" r:id="rId19"/>
    <p:sldId id="268" r:id="rId20"/>
    <p:sldId id="269" r:id="rId21"/>
    <p:sldId id="271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38" autoAdjust="0"/>
  </p:normalViewPr>
  <p:slideViewPr>
    <p:cSldViewPr>
      <p:cViewPr>
        <p:scale>
          <a:sx n="90" d="100"/>
          <a:sy n="90" d="100"/>
        </p:scale>
        <p:origin x="-97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16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заявлений</c:v>
                </c:pt>
              </c:strCache>
            </c:strRef>
          </c:tx>
          <c:dLbls>
            <c:dLblPos val="inEnd"/>
            <c:showVal val="1"/>
          </c:dLbls>
          <c:cat>
            <c:strRef>
              <c:f>Лист1!$A$2:$A$4</c:f>
              <c:strCache>
                <c:ptCount val="3"/>
                <c:pt idx="0">
                  <c:v>2016</c:v>
                </c:pt>
                <c:pt idx="1">
                  <c:v>1кв. 2017</c:v>
                </c:pt>
                <c:pt idx="2">
                  <c:v>9 мес. 2017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241</c:v>
                </c:pt>
                <c:pt idx="1">
                  <c:v>44</c:v>
                </c:pt>
                <c:pt idx="2">
                  <c:v>190</c:v>
                </c:pt>
              </c:numCache>
            </c:numRef>
          </c:val>
        </c:ser>
        <c:gapWidth val="300"/>
        <c:axId val="84177664"/>
        <c:axId val="84179200"/>
      </c:barChart>
      <c:catAx>
        <c:axId val="84177664"/>
        <c:scaling>
          <c:orientation val="minMax"/>
        </c:scaling>
        <c:axPos val="b"/>
        <c:majorTickMark val="none"/>
        <c:tickLblPos val="nextTo"/>
        <c:crossAx val="84179200"/>
        <c:crosses val="autoZero"/>
        <c:auto val="1"/>
        <c:lblAlgn val="ctr"/>
        <c:lblOffset val="100"/>
      </c:catAx>
      <c:valAx>
        <c:axId val="8417920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41776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Выдано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2016</c:v>
                </c:pt>
                <c:pt idx="1">
                  <c:v>1 кв. 2017</c:v>
                </c:pt>
                <c:pt idx="2">
                  <c:v>9 мес. 2017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</c:v>
                </c:pt>
                <c:pt idx="1">
                  <c:v>8</c:v>
                </c:pt>
                <c:pt idx="2">
                  <c:v>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2016</c:v>
                </c:pt>
                <c:pt idx="1">
                  <c:v>1 кв. 2017</c:v>
                </c:pt>
                <c:pt idx="2">
                  <c:v>9 мес. 2017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</c:v>
                </c:pt>
                <c:pt idx="1">
                  <c:v>8</c:v>
                </c:pt>
                <c:pt idx="2">
                  <c:v>22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исполнено</c:v>
                </c:pt>
              </c:strCache>
            </c:strRef>
          </c:tx>
          <c:spPr>
            <a:solidFill>
              <a:srgbClr val="3333CC">
                <a:lumMod val="60000"/>
                <a:lumOff val="40000"/>
              </a:srgbClr>
            </a:solidFill>
          </c:spPr>
          <c:cat>
            <c:strRef>
              <c:f>Лист1!$A$2:$A$4</c:f>
              <c:strCache>
                <c:ptCount val="3"/>
                <c:pt idx="0">
                  <c:v>2016</c:v>
                </c:pt>
                <c:pt idx="1">
                  <c:v>1 кв. 2017</c:v>
                </c:pt>
                <c:pt idx="2">
                  <c:v>9 мес. 2017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Val val="1"/>
        </c:dLbls>
        <c:shape val="cone"/>
        <c:axId val="100342784"/>
        <c:axId val="100360960"/>
        <c:axId val="0"/>
      </c:bar3DChart>
      <c:catAx>
        <c:axId val="100342784"/>
        <c:scaling>
          <c:orientation val="minMax"/>
        </c:scaling>
        <c:axPos val="b"/>
        <c:majorTickMark val="none"/>
        <c:tickLblPos val="nextTo"/>
        <c:crossAx val="100360960"/>
        <c:crosses val="autoZero"/>
        <c:auto val="1"/>
        <c:lblAlgn val="ctr"/>
        <c:lblOffset val="100"/>
      </c:catAx>
      <c:valAx>
        <c:axId val="10036096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00342784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Выдано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2016</c:v>
                </c:pt>
                <c:pt idx="1">
                  <c:v>1 кв. 2017</c:v>
                </c:pt>
                <c:pt idx="2">
                  <c:v>9 мес. 2017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</c:v>
                </c:pt>
                <c:pt idx="1">
                  <c:v>6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2016</c:v>
                </c:pt>
                <c:pt idx="1">
                  <c:v>1 кв. 2017</c:v>
                </c:pt>
                <c:pt idx="2">
                  <c:v>9 мес. 2017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13</c:v>
                </c:pt>
                <c:pt idx="1">
                  <c:v>5</c:v>
                </c:pt>
                <c:pt idx="2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исполнено</c:v>
                </c:pt>
              </c:strCache>
            </c:strRef>
          </c:tx>
          <c:spPr>
            <a:solidFill>
              <a:srgbClr val="3333CC">
                <a:lumMod val="60000"/>
                <a:lumOff val="40000"/>
              </a:srgbClr>
            </a:solidFill>
          </c:spPr>
          <c:cat>
            <c:strRef>
              <c:f>Лист1!$A$2:$A$4</c:f>
              <c:strCache>
                <c:ptCount val="3"/>
                <c:pt idx="0">
                  <c:v>2016</c:v>
                </c:pt>
                <c:pt idx="1">
                  <c:v>1 кв. 2017</c:v>
                </c:pt>
                <c:pt idx="2">
                  <c:v>9 мес. 2017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dLbls>
          <c:showVal val="1"/>
        </c:dLbls>
        <c:shape val="cone"/>
        <c:axId val="100425088"/>
        <c:axId val="100435072"/>
        <c:axId val="0"/>
      </c:bar3DChart>
      <c:catAx>
        <c:axId val="100425088"/>
        <c:scaling>
          <c:orientation val="minMax"/>
        </c:scaling>
        <c:axPos val="b"/>
        <c:majorTickMark val="none"/>
        <c:tickLblPos val="nextTo"/>
        <c:crossAx val="100435072"/>
        <c:crosses val="autoZero"/>
        <c:auto val="1"/>
        <c:lblAlgn val="ctr"/>
        <c:lblOffset val="100"/>
      </c:catAx>
      <c:valAx>
        <c:axId val="10043507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00425088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Направлено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2016</c:v>
                </c:pt>
                <c:pt idx="1">
                  <c:v>1 кв. 2017</c:v>
                </c:pt>
                <c:pt idx="2">
                  <c:v>9 мес. 2017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2016</c:v>
                </c:pt>
                <c:pt idx="1">
                  <c:v>1 кв. 2017</c:v>
                </c:pt>
                <c:pt idx="2">
                  <c:v>9 мес. 2017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исполнено</c:v>
                </c:pt>
              </c:strCache>
            </c:strRef>
          </c:tx>
          <c:spPr>
            <a:solidFill>
              <a:srgbClr val="3333CC">
                <a:lumMod val="60000"/>
                <a:lumOff val="40000"/>
              </a:srgbClr>
            </a:solidFill>
          </c:spPr>
          <c:cat>
            <c:strRef>
              <c:f>Лист1!$A$2:$A$4</c:f>
              <c:strCache>
                <c:ptCount val="3"/>
                <c:pt idx="0">
                  <c:v>2016</c:v>
                </c:pt>
                <c:pt idx="1">
                  <c:v>1 кв. 2017</c:v>
                </c:pt>
                <c:pt idx="2">
                  <c:v>9 мес. 2017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Val val="1"/>
        </c:dLbls>
        <c:gapWidth val="75"/>
        <c:shape val="cone"/>
        <c:axId val="100535680"/>
        <c:axId val="100549760"/>
        <c:axId val="0"/>
      </c:bar3DChart>
      <c:catAx>
        <c:axId val="100535680"/>
        <c:scaling>
          <c:orientation val="minMax"/>
        </c:scaling>
        <c:axPos val="b"/>
        <c:majorTickMark val="none"/>
        <c:tickLblPos val="nextTo"/>
        <c:crossAx val="100549760"/>
        <c:crosses val="autoZero"/>
        <c:auto val="1"/>
        <c:lblAlgn val="ctr"/>
        <c:lblOffset val="100"/>
      </c:catAx>
      <c:valAx>
        <c:axId val="100549760"/>
        <c:scaling>
          <c:orientation val="minMax"/>
        </c:scaling>
        <c:axPos val="l"/>
        <c:numFmt formatCode="General" sourceLinked="1"/>
        <c:majorTickMark val="none"/>
        <c:tickLblPos val="nextTo"/>
        <c:crossAx val="10053568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Выявлено фактов нарушений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Лист1!$A$2:$A$4</c:f>
              <c:strCache>
                <c:ptCount val="3"/>
                <c:pt idx="0">
                  <c:v>2016</c:v>
                </c:pt>
                <c:pt idx="1">
                  <c:v>1 кв. 2017</c:v>
                </c:pt>
                <c:pt idx="2">
                  <c:v>9 мес. 2017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</c:v>
                </c:pt>
                <c:pt idx="1">
                  <c:v>5</c:v>
                </c:pt>
                <c:pt idx="2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Выдано предписаний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rgbClr val="000000"/>
              </a:solidFill>
            </a:ln>
          </c:spPr>
          <c:cat>
            <c:strRef>
              <c:f>Лист1!$A$2:$A$4</c:f>
              <c:strCache>
                <c:ptCount val="3"/>
                <c:pt idx="0">
                  <c:v>2016</c:v>
                </c:pt>
                <c:pt idx="1">
                  <c:v>1 кв. 2017</c:v>
                </c:pt>
                <c:pt idx="2">
                  <c:v>9 мес. 2017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</c:v>
                </c:pt>
                <c:pt idx="1">
                  <c:v>5</c:v>
                </c:pt>
                <c:pt idx="2">
                  <c:v>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 предписаний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0000"/>
              </a:solidFill>
            </a:ln>
          </c:spPr>
          <c:cat>
            <c:strRef>
              <c:f>Лист1!$A$2:$A$4</c:f>
              <c:strCache>
                <c:ptCount val="3"/>
                <c:pt idx="0">
                  <c:v>2016</c:v>
                </c:pt>
                <c:pt idx="1">
                  <c:v>1 кв. 2017</c:v>
                </c:pt>
                <c:pt idx="2">
                  <c:v>9 мес. 2017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9</c:v>
                </c:pt>
                <c:pt idx="1">
                  <c:v>5</c:v>
                </c:pt>
                <c:pt idx="2">
                  <c:v>13</c:v>
                </c:pt>
              </c:numCache>
            </c:numRef>
          </c:val>
        </c:ser>
        <c:dLbls>
          <c:showVal val="1"/>
        </c:dLbls>
        <c:gapWidth val="75"/>
        <c:axId val="100474880"/>
        <c:axId val="100476416"/>
      </c:barChart>
      <c:catAx>
        <c:axId val="100474880"/>
        <c:scaling>
          <c:orientation val="minMax"/>
        </c:scaling>
        <c:axPos val="b"/>
        <c:majorTickMark val="none"/>
        <c:tickLblPos val="nextTo"/>
        <c:crossAx val="100476416"/>
        <c:crosses val="autoZero"/>
        <c:auto val="1"/>
        <c:lblAlgn val="ctr"/>
        <c:lblOffset val="100"/>
      </c:catAx>
      <c:valAx>
        <c:axId val="100476416"/>
        <c:scaling>
          <c:orientation val="minMax"/>
        </c:scaling>
        <c:axPos val="l"/>
        <c:numFmt formatCode="General" sourceLinked="1"/>
        <c:majorTickMark val="none"/>
        <c:tickLblPos val="nextTo"/>
        <c:crossAx val="1004748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2590866259539818"/>
          <c:y val="0.8154991963320446"/>
          <c:w val="0.84234517918728469"/>
          <c:h val="0.1648444088003901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layout/>
    </c:title>
    <c:plotArea>
      <c:layout>
        <c:manualLayout>
          <c:layoutTarget val="inner"/>
          <c:xMode val="edge"/>
          <c:yMode val="edge"/>
          <c:x val="8.4220850461060162E-2"/>
          <c:y val="0.17833569567539118"/>
          <c:w val="0.37623632096433735"/>
          <c:h val="0.728199330898718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 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Pt>
            <c:idx val="1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</c:spPr>
          </c:dPt>
          <c:dPt>
            <c:idx val="2"/>
            <c:spPr>
              <a:solidFill>
                <a:srgbClr val="00B050"/>
              </a:solidFill>
              <a:ln>
                <a:solidFill>
                  <a:schemeClr val="accent1"/>
                </a:solidFill>
              </a:ln>
            </c:spPr>
          </c:dPt>
          <c:dPt>
            <c:idx val="3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c:spPr>
          </c:dPt>
          <c:dLbls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Финансовые услуги посредством рассылки СМС-сообщений без предварительного согласия абонента</c:v>
                </c:pt>
                <c:pt idx="1">
                  <c:v>Медицинские услуги без указания о противопаказаниях </c:v>
                </c:pt>
                <c:pt idx="2">
                  <c:v>Недостоверная реклама "Самые низкие цены", "Лучшие цены"</c:v>
                </c:pt>
                <c:pt idx="3">
                  <c:v>Иные (реклама на ТВ, алкоголь, табачные изделия и пр.)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</c:v>
                </c:pt>
                <c:pt idx="1">
                  <c:v>20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49094082139021689"/>
          <c:y val="8.0309625095419598E-2"/>
          <c:w val="0.50318020219975568"/>
          <c:h val="0.91969037490458194"/>
        </c:manualLayout>
      </c:layout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2016 </a:t>
            </a:r>
            <a:r>
              <a:rPr lang="ru-RU" dirty="0"/>
              <a:t>год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24420328524517337"/>
          <c:y val="0.53503595228945489"/>
          <c:w val="0.4450937600740173"/>
          <c:h val="0.484834274366340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explosion val="25"/>
          <c:dPt>
            <c:idx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Lbls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Подлежит взысканию: в стадии исполнения/ возбуждено исполнительное производство</c:v>
                </c:pt>
                <c:pt idx="1">
                  <c:v>Взыскано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157</c:v>
                </c:pt>
                <c:pt idx="1">
                  <c:v>167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>
        <c:manualLayout>
          <c:xMode val="edge"/>
          <c:yMode val="edge"/>
          <c:x val="4.6443837752089476E-2"/>
          <c:y val="0.18177101451387004"/>
          <c:w val="0.90006119538630458"/>
          <c:h val="0.4568784251658749"/>
        </c:manualLayout>
      </c:layout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9 месяцев 2017 года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24420328524517346"/>
          <c:y val="0.53503595228945511"/>
          <c:w val="0.4450937600740173"/>
          <c:h val="0.4848342743663408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explosion val="25"/>
          <c:dPt>
            <c:idx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Lbls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Подлежит взысканию:  в стадии исполнения/ возбуждено исполнительное производство</c:v>
                </c:pt>
                <c:pt idx="1">
                  <c:v>Взыскано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477</c:v>
                </c:pt>
                <c:pt idx="1">
                  <c:v>125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>
        <c:manualLayout>
          <c:xMode val="edge"/>
          <c:yMode val="edge"/>
          <c:x val="3.1987338383166974E-2"/>
          <c:y val="0.18177101451387001"/>
          <c:w val="0.90006119538630458"/>
          <c:h val="0.45687842516587512"/>
        </c:manualLayout>
      </c:layout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layout/>
    </c:title>
    <c:plotArea>
      <c:layout>
        <c:manualLayout>
          <c:layoutTarget val="inner"/>
          <c:xMode val="edge"/>
          <c:yMode val="edge"/>
          <c:x val="0.1705678283270147"/>
          <c:y val="0.20718353199087131"/>
          <c:w val="0.39982650708348366"/>
          <c:h val="0.761950108739289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 </c:v>
                </c:pt>
              </c:strCache>
            </c:strRef>
          </c:tx>
          <c:dPt>
            <c:idx val="3"/>
            <c:spPr>
              <a:solidFill>
                <a:srgbClr val="3333CC">
                  <a:lumMod val="60000"/>
                  <a:lumOff val="40000"/>
                </a:srgbClr>
              </a:solidFill>
            </c:spPr>
          </c:dPt>
          <c:dPt>
            <c:idx val="5"/>
            <c:spPr>
              <a:solidFill>
                <a:srgbClr val="00B0F0"/>
              </a:solidFill>
            </c:spPr>
          </c:dPt>
          <c:cat>
            <c:strRef>
              <c:f>Лист1!$A$2:$A$10</c:f>
              <c:strCache>
                <c:ptCount val="9"/>
                <c:pt idx="0">
                  <c:v>ст. 10</c:v>
                </c:pt>
                <c:pt idx="1">
                  <c:v>ст.17</c:v>
                </c:pt>
                <c:pt idx="2">
                  <c:v>ст.15</c:v>
                </c:pt>
                <c:pt idx="3">
                  <c:v>ст.14.1-14.8</c:v>
                </c:pt>
                <c:pt idx="4">
                  <c:v>ст.11</c:v>
                </c:pt>
                <c:pt idx="5">
                  <c:v>ст.16</c:v>
                </c:pt>
                <c:pt idx="6">
                  <c:v>ст.17.1</c:v>
                </c:pt>
                <c:pt idx="7">
                  <c:v>ст.19-21</c:v>
                </c:pt>
                <c:pt idx="8">
                  <c:v>ст.18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28</c:v>
                </c:pt>
                <c:pt idx="1">
                  <c:v>4</c:v>
                </c:pt>
                <c:pt idx="2">
                  <c:v>0</c:v>
                </c:pt>
                <c:pt idx="3">
                  <c:v>9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layout/>
    </c:title>
    <c:plotArea>
      <c:layout>
        <c:manualLayout>
          <c:layoutTarget val="inner"/>
          <c:xMode val="edge"/>
          <c:yMode val="edge"/>
          <c:x val="0.1705678283270147"/>
          <c:y val="0.21279559731266062"/>
          <c:w val="0.41595679012345765"/>
          <c:h val="0.7563380434175014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 </c:v>
                </c:pt>
              </c:strCache>
            </c:strRef>
          </c:tx>
          <c:dPt>
            <c:idx val="3"/>
            <c:spPr>
              <a:solidFill>
                <a:srgbClr val="3333CC">
                  <a:lumMod val="60000"/>
                  <a:lumOff val="40000"/>
                </a:srgbClr>
              </a:solidFill>
            </c:spPr>
          </c:dPt>
          <c:dPt>
            <c:idx val="5"/>
            <c:spPr>
              <a:solidFill>
                <a:srgbClr val="00B0F0"/>
              </a:solidFill>
            </c:spPr>
          </c:dPt>
          <c:dPt>
            <c:idx val="6"/>
            <c:spPr>
              <a:solidFill>
                <a:srgbClr val="0070C0"/>
              </a:solidFill>
            </c:spPr>
          </c:dPt>
          <c:cat>
            <c:strRef>
              <c:f>Лист1!$A$2:$A$10</c:f>
              <c:strCache>
                <c:ptCount val="9"/>
                <c:pt idx="0">
                  <c:v>ст. 10</c:v>
                </c:pt>
                <c:pt idx="1">
                  <c:v>ст.17</c:v>
                </c:pt>
                <c:pt idx="2">
                  <c:v>ст.15</c:v>
                </c:pt>
                <c:pt idx="3">
                  <c:v>ст.14.1-14.8</c:v>
                </c:pt>
                <c:pt idx="4">
                  <c:v>ст.11</c:v>
                </c:pt>
                <c:pt idx="5">
                  <c:v>ст.16</c:v>
                </c:pt>
                <c:pt idx="6">
                  <c:v>ст.17.1</c:v>
                </c:pt>
                <c:pt idx="7">
                  <c:v>ст.19-21</c:v>
                </c:pt>
                <c:pt idx="8">
                  <c:v>ст.18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87</c:v>
                </c:pt>
                <c:pt idx="1">
                  <c:v>31</c:v>
                </c:pt>
                <c:pt idx="2">
                  <c:v>18</c:v>
                </c:pt>
                <c:pt idx="3">
                  <c:v>40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81264800233304435"/>
          <c:y val="0.31572065436681718"/>
          <c:w val="0.18580878779041551"/>
          <c:h val="0.6543109168148317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жалоб</c:v>
                </c:pt>
              </c:strCache>
            </c:strRef>
          </c:tx>
          <c:dLbls>
            <c:dLblPos val="inEnd"/>
            <c:showVal val="1"/>
          </c:dLbls>
          <c:cat>
            <c:strRef>
              <c:f>Лист1!$A$2:$A$4</c:f>
              <c:strCache>
                <c:ptCount val="3"/>
                <c:pt idx="0">
                  <c:v>2016</c:v>
                </c:pt>
                <c:pt idx="1">
                  <c:v>1 кв. 2017</c:v>
                </c:pt>
                <c:pt idx="2">
                  <c:v>9 мес. 2017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58</c:v>
                </c:pt>
                <c:pt idx="1">
                  <c:v>7</c:v>
                </c:pt>
                <c:pt idx="2">
                  <c:v>30</c:v>
                </c:pt>
              </c:numCache>
            </c:numRef>
          </c:val>
        </c:ser>
        <c:gapWidth val="75"/>
        <c:overlap val="40"/>
        <c:axId val="84376960"/>
        <c:axId val="100022528"/>
      </c:barChart>
      <c:catAx>
        <c:axId val="84376960"/>
        <c:scaling>
          <c:orientation val="minMax"/>
        </c:scaling>
        <c:axPos val="b"/>
        <c:majorTickMark val="none"/>
        <c:tickLblPos val="nextTo"/>
        <c:crossAx val="100022528"/>
        <c:crosses val="autoZero"/>
        <c:auto val="1"/>
        <c:lblAlgn val="ctr"/>
        <c:lblOffset val="100"/>
      </c:catAx>
      <c:valAx>
        <c:axId val="10002252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43769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7"/>
  <c:chart>
    <c:title>
      <c:layout/>
    </c:title>
    <c:plotArea>
      <c:layout>
        <c:manualLayout>
          <c:layoutTarget val="inner"/>
          <c:xMode val="edge"/>
          <c:yMode val="edge"/>
          <c:x val="0.107371719160105"/>
          <c:y val="0.16749944450616655"/>
          <c:w val="0.34175732720909885"/>
          <c:h val="0.7233059752620079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 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Неразмещние информации (нарушение сроков размещения)</c:v>
                </c:pt>
                <c:pt idx="1">
                  <c:v>Требования к участникам, к составу заявок, не предусмотренных 223-ФЗ</c:v>
                </c:pt>
                <c:pt idx="2">
                  <c:v>Необоснованный отказ в допуске</c:v>
                </c:pt>
                <c:pt idx="3">
                  <c:v>Иные (порядок определения победителя, создание преимуществ "своим" поставщикам и т.п.)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30</c:v>
                </c:pt>
                <c:pt idx="2">
                  <c:v>42</c:v>
                </c:pt>
                <c:pt idx="3">
                  <c:v>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3059940944881978"/>
          <c:y val="0.11856020627337711"/>
          <c:w val="0.44916688538932692"/>
          <c:h val="0.82124147153584381"/>
        </c:manualLayout>
      </c:layout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7"/>
  <c:chart>
    <c:title>
      <c:layout/>
    </c:title>
    <c:plotArea>
      <c:layout>
        <c:manualLayout>
          <c:layoutTarget val="inner"/>
          <c:xMode val="edge"/>
          <c:yMode val="edge"/>
          <c:x val="4.2081901462931094E-2"/>
          <c:y val="0.26408054333832187"/>
          <c:w val="0.36401647192010023"/>
          <c:h val="0.6503740188998617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 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dPt>
            <c:idx val="0"/>
            <c:spPr>
              <a:solidFill>
                <a:srgbClr val="00CC99">
                  <a:lumMod val="50000"/>
                </a:srgbClr>
              </a:solidFill>
              <a:ln>
                <a:solidFill>
                  <a:srgbClr val="000000"/>
                </a:solidFill>
              </a:ln>
            </c:spPr>
          </c:dPt>
          <c:dPt>
            <c:idx val="2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rgbClr val="000000"/>
                </a:solidFill>
              </a:ln>
            </c:spPr>
          </c:dPt>
          <c:dLbls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Кап. ремонт общего имущества многоквартирных домов</c:v>
                </c:pt>
                <c:pt idx="1">
                  <c:v>Продажа имущества банкрота (должника)</c:v>
                </c:pt>
                <c:pt idx="2">
                  <c:v>Аренда земельных участков</c:v>
                </c:pt>
                <c:pt idx="3">
                  <c:v>Закупки в порядке 223-ФЗ</c:v>
                </c:pt>
                <c:pt idx="4">
                  <c:v>Иные (пассажирские перевозки, приватизация и пр.)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50</c:v>
                </c:pt>
                <c:pt idx="1">
                  <c:v>18</c:v>
                </c:pt>
                <c:pt idx="2">
                  <c:v>16</c:v>
                </c:pt>
                <c:pt idx="3">
                  <c:v>12</c:v>
                </c:pt>
                <c:pt idx="4">
                  <c:v>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49327619111194893"/>
          <c:y val="0.16231039688400656"/>
          <c:w val="0.48467308089740146"/>
          <c:h val="0.8376896031159950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2016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38336408040432202"/>
          <c:y val="3.3449348539817458E-2"/>
        </c:manualLayout>
      </c:layout>
    </c:title>
    <c:plotArea>
      <c:layout>
        <c:manualLayout>
          <c:layoutTarget val="inner"/>
          <c:xMode val="edge"/>
          <c:yMode val="edge"/>
          <c:x val="0.26089669373968255"/>
          <c:y val="0.55250805466059416"/>
          <c:w val="0.4410764788317868"/>
          <c:h val="0.4334717119553771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explosion val="25"/>
          <c:dPt>
            <c:idx val="0"/>
            <c:spPr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</c:spPr>
          </c:dPt>
          <c:dLbls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Подлежит взысканию: в стадии исполнения / возбуждено исполнительное производство</c:v>
                </c:pt>
                <c:pt idx="1">
                  <c:v>Взыскано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4.79</c:v>
                </c:pt>
                <c:pt idx="1">
                  <c:v>6.05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>
        <c:manualLayout>
          <c:xMode val="edge"/>
          <c:yMode val="edge"/>
          <c:x val="1.4667960869844858E-2"/>
          <c:y val="0.20627617046381816"/>
          <c:w val="0.94900444784887539"/>
          <c:h val="0.48121329430829518"/>
        </c:manualLayout>
      </c:layout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9 месяцев 2017 года</a:t>
            </a:r>
            <a:endParaRPr lang="ru-RU" dirty="0"/>
          </a:p>
        </c:rich>
      </c:tx>
      <c:layout>
        <c:manualLayout>
          <c:xMode val="edge"/>
          <c:yMode val="edge"/>
          <c:x val="0.38336408040432213"/>
          <c:y val="3.3449348539817472E-2"/>
        </c:manualLayout>
      </c:layout>
    </c:title>
    <c:plotArea>
      <c:layout>
        <c:manualLayout>
          <c:layoutTarget val="inner"/>
          <c:xMode val="edge"/>
          <c:yMode val="edge"/>
          <c:x val="0.26089669373968277"/>
          <c:y val="0.55250805466059461"/>
          <c:w val="0.4410764788317868"/>
          <c:h val="0.4334717119553773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2017 года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explosion val="25"/>
          <c:dPt>
            <c:idx val="0"/>
            <c:spPr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</c:spPr>
          </c:dPt>
          <c:dLbls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Подлежит взысканию:  в стадии исполнения/ возбуждено исполнительное производство</c:v>
                </c:pt>
                <c:pt idx="1">
                  <c:v>Взыскано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1.393</c:v>
                </c:pt>
                <c:pt idx="1">
                  <c:v>0.97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>
        <c:manualLayout>
          <c:xMode val="edge"/>
          <c:yMode val="edge"/>
          <c:x val="1.4667960869844858E-2"/>
          <c:y val="0.20627617046381816"/>
          <c:w val="0.94900444784887572"/>
          <c:h val="0.48121329430829518"/>
        </c:manualLayout>
      </c:layout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Выдано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2016</c:v>
                </c:pt>
                <c:pt idx="1">
                  <c:v>1 кв. 2017</c:v>
                </c:pt>
                <c:pt idx="2">
                  <c:v>9 мес. 2017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2</c:v>
                </c:pt>
                <c:pt idx="2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2016</c:v>
                </c:pt>
                <c:pt idx="1">
                  <c:v>1 кв. 2017</c:v>
                </c:pt>
                <c:pt idx="2">
                  <c:v>9 мес. 2017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</c:v>
                </c:pt>
                <c:pt idx="1">
                  <c:v>2</c:v>
                </c:pt>
                <c:pt idx="2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исполнено</c:v>
                </c:pt>
              </c:strCache>
            </c:strRef>
          </c:tx>
          <c:spPr>
            <a:solidFill>
              <a:srgbClr val="3333CC">
                <a:lumMod val="60000"/>
                <a:lumOff val="40000"/>
              </a:srgbClr>
            </a:solidFill>
          </c:spPr>
          <c:cat>
            <c:strRef>
              <c:f>Лист1!$A$2:$A$4</c:f>
              <c:strCache>
                <c:ptCount val="3"/>
                <c:pt idx="0">
                  <c:v>2016</c:v>
                </c:pt>
                <c:pt idx="1">
                  <c:v>1 кв. 2017</c:v>
                </c:pt>
                <c:pt idx="2">
                  <c:v>9 мес. 2017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Val val="1"/>
        </c:dLbls>
        <c:gapWidth val="75"/>
        <c:shape val="cone"/>
        <c:axId val="100285056"/>
        <c:axId val="100307328"/>
        <c:axId val="0"/>
      </c:bar3DChart>
      <c:catAx>
        <c:axId val="100285056"/>
        <c:scaling>
          <c:orientation val="minMax"/>
        </c:scaling>
        <c:axPos val="b"/>
        <c:majorTickMark val="none"/>
        <c:tickLblPos val="nextTo"/>
        <c:crossAx val="100307328"/>
        <c:crosses val="autoZero"/>
        <c:auto val="1"/>
        <c:lblAlgn val="ctr"/>
        <c:lblOffset val="100"/>
      </c:catAx>
      <c:valAx>
        <c:axId val="100307328"/>
        <c:scaling>
          <c:orientation val="minMax"/>
        </c:scaling>
        <c:axPos val="l"/>
        <c:numFmt formatCode="General" sourceLinked="1"/>
        <c:majorTickMark val="none"/>
        <c:tickLblPos val="nextTo"/>
        <c:crossAx val="10028505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0.47249</cdr:x>
      <cdr:y>0.07955</cdr:y>
    </cdr:from>
    <cdr:to>
      <cdr:x>0.76384</cdr:x>
      <cdr:y>0.23865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75291" y="360040"/>
          <a:ext cx="2512933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b="1" dirty="0" smtClean="0"/>
            <a:t>Злоупотребление доминирующим положением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</cdr:x>
      <cdr:y>0.77959</cdr:y>
    </cdr:from>
    <cdr:to>
      <cdr:x>0.18375</cdr:x>
      <cdr:y>0.87505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3528392"/>
          <a:ext cx="151216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Процедура торгов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</cdr:x>
      <cdr:y>0.25456</cdr:y>
    </cdr:from>
    <cdr:to>
      <cdr:x>0.18375</cdr:x>
      <cdr:y>0.41366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0" y="1152128"/>
          <a:ext cx="1512167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Недобросовестная конкуренция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0.23788</cdr:x>
      <cdr:y>0.06364</cdr:y>
    </cdr:from>
    <cdr:to>
      <cdr:x>0.43038</cdr:x>
      <cdr:y>0.12728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051720" y="288032"/>
          <a:ext cx="1660339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Картели</a:t>
          </a:r>
        </a:p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0.11375</cdr:x>
      <cdr:y>0.33411</cdr:y>
    </cdr:from>
    <cdr:to>
      <cdr:x>0.19613</cdr:x>
      <cdr:y>0.41366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>
          <a:off x="981096" y="1512168"/>
          <a:ext cx="710584" cy="36004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0.55512</cdr:x>
      <cdr:y>0.17501</cdr:y>
    </cdr:from>
    <cdr:to>
      <cdr:x>0.62191</cdr:x>
      <cdr:y>0.44548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 flipH="1">
          <a:off x="4788024" y="792088"/>
          <a:ext cx="576064" cy="122413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00CC99">
              <a:shade val="95000"/>
              <a:satMod val="105000"/>
            </a:srgb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0.0875</cdr:x>
      <cdr:y>0.70004</cdr:y>
    </cdr:from>
    <cdr:to>
      <cdr:x>0.18375</cdr:x>
      <cdr:y>0.7955</cdr:y>
    </cdr:to>
    <cdr:sp macro="" textlink="">
      <cdr:nvSpPr>
        <cdr:cNvPr id="12" name="Прямая со стрелкой 11"/>
        <cdr:cNvSpPr/>
      </cdr:nvSpPr>
      <cdr:spPr>
        <a:xfrm xmlns:a="http://schemas.openxmlformats.org/drawingml/2006/main" flipV="1">
          <a:off x="720090" y="3168352"/>
          <a:ext cx="792077" cy="43205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00CC99">
              <a:shade val="95000"/>
              <a:satMod val="105000"/>
            </a:srgb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0.32136</cdr:x>
      <cdr:y>0.09546</cdr:y>
    </cdr:from>
    <cdr:to>
      <cdr:x>0.34761</cdr:x>
      <cdr:y>0.20683</cdr:y>
    </cdr:to>
    <cdr:sp macro="" textlink="">
      <cdr:nvSpPr>
        <cdr:cNvPr id="13" name="Прямая со стрелкой 12"/>
        <cdr:cNvSpPr/>
      </cdr:nvSpPr>
      <cdr:spPr>
        <a:xfrm xmlns:a="http://schemas.openxmlformats.org/drawingml/2006/main">
          <a:off x="2771800" y="432048"/>
          <a:ext cx="226410" cy="504057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00CC99">
              <a:shade val="95000"/>
              <a:satMod val="105000"/>
            </a:srgb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0.61812</cdr:x>
      <cdr:y>0.38333</cdr:y>
    </cdr:from>
    <cdr:to>
      <cdr:x>0.78399</cdr:x>
      <cdr:y>0.59468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52120" y="1656184"/>
          <a:ext cx="1516641" cy="9131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b="1" dirty="0" smtClean="0"/>
            <a:t>Злоупотребление </a:t>
          </a:r>
        </a:p>
        <a:p xmlns:a="http://schemas.openxmlformats.org/drawingml/2006/main">
          <a:r>
            <a:rPr lang="ru-RU" b="1" dirty="0" smtClean="0"/>
            <a:t>доминирующим </a:t>
          </a:r>
        </a:p>
        <a:p xmlns:a="http://schemas.openxmlformats.org/drawingml/2006/main">
          <a:r>
            <a:rPr lang="ru-RU" b="1" dirty="0" smtClean="0"/>
            <a:t>положением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0.02751</cdr:x>
      <cdr:y>0.85</cdr:y>
    </cdr:from>
    <cdr:to>
      <cdr:x>0.22876</cdr:x>
      <cdr:y>0.94546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1520" y="3672408"/>
          <a:ext cx="1840230" cy="4124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Процедура торгов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</cdr:x>
      <cdr:y>0.61667</cdr:y>
    </cdr:from>
    <cdr:to>
      <cdr:x>0.16625</cdr:x>
      <cdr:y>0.71213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2664296"/>
          <a:ext cx="1520190" cy="4124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Акты и действия органов власти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</cdr:x>
      <cdr:y>0.2</cdr:y>
    </cdr:from>
    <cdr:to>
      <cdr:x>0.16925</cdr:x>
      <cdr:y>0.35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0" y="864096"/>
          <a:ext cx="1547664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Недобросовестная конкуренция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0.185</cdr:x>
      <cdr:y>0.15</cdr:y>
    </cdr:from>
    <cdr:to>
      <cdr:x>0.27163</cdr:x>
      <cdr:y>0.21364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691680" y="648072"/>
          <a:ext cx="792088" cy="2749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Картели</a:t>
          </a:r>
        </a:p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0.2975</cdr:x>
      <cdr:y>0.06364</cdr:y>
    </cdr:from>
    <cdr:to>
      <cdr:x>0.40861</cdr:x>
      <cdr:y>0.26567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448272" y="2880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0.248</cdr:x>
      <cdr:y>0</cdr:y>
    </cdr:from>
    <cdr:to>
      <cdr:x>0.49213</cdr:x>
      <cdr:y>0.1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267744" y="0"/>
          <a:ext cx="223224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Соглашения и согласованные </a:t>
          </a:r>
        </a:p>
        <a:p xmlns:a="http://schemas.openxmlformats.org/drawingml/2006/main">
          <a:r>
            <a:rPr lang="ru-RU" sz="1100" b="1" dirty="0" smtClean="0"/>
            <a:t>действия органов власти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0.14563</cdr:x>
      <cdr:y>0.65</cdr:y>
    </cdr:from>
    <cdr:to>
      <cdr:x>0.20075</cdr:x>
      <cdr:y>0.68333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>
          <a:off x="1331640" y="2808312"/>
          <a:ext cx="504057" cy="14401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0.185</cdr:x>
      <cdr:y>0.87275</cdr:y>
    </cdr:from>
    <cdr:to>
      <cdr:x>0.25588</cdr:x>
      <cdr:y>0.88333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>
          <a:off x="1691680" y="3770705"/>
          <a:ext cx="648072" cy="45719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00CC99">
              <a:shade val="95000"/>
              <a:satMod val="105000"/>
            </a:srgb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0.16138</cdr:x>
      <cdr:y>0.26667</cdr:y>
    </cdr:from>
    <cdr:to>
      <cdr:x>0.24013</cdr:x>
      <cdr:y>0.34622</cdr:y>
    </cdr:to>
    <cdr:sp macro="" textlink="">
      <cdr:nvSpPr>
        <cdr:cNvPr id="14" name="Прямая со стрелкой 13"/>
        <cdr:cNvSpPr/>
      </cdr:nvSpPr>
      <cdr:spPr>
        <a:xfrm xmlns:a="http://schemas.openxmlformats.org/drawingml/2006/main">
          <a:off x="1475656" y="1152128"/>
          <a:ext cx="720090" cy="343694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00CC99">
              <a:shade val="95000"/>
              <a:satMod val="105000"/>
            </a:srgb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0.35038</cdr:x>
      <cdr:y>0.08333</cdr:y>
    </cdr:from>
    <cdr:to>
      <cdr:x>0.35825</cdr:x>
      <cdr:y>0.21667</cdr:y>
    </cdr:to>
    <cdr:sp macro="" textlink="">
      <cdr:nvSpPr>
        <cdr:cNvPr id="15" name="Прямая со стрелкой 14"/>
        <cdr:cNvSpPr/>
      </cdr:nvSpPr>
      <cdr:spPr>
        <a:xfrm xmlns:a="http://schemas.openxmlformats.org/drawingml/2006/main" flipH="1">
          <a:off x="3203848" y="360040"/>
          <a:ext cx="72008" cy="576064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00CC99">
              <a:shade val="95000"/>
              <a:satMod val="105000"/>
            </a:srgb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0.27163</cdr:x>
      <cdr:y>0.18333</cdr:y>
    </cdr:from>
    <cdr:to>
      <cdr:x>0.33463</cdr:x>
      <cdr:y>0.21666</cdr:y>
    </cdr:to>
    <cdr:sp macro="" textlink="">
      <cdr:nvSpPr>
        <cdr:cNvPr id="16" name="Прямая со стрелкой 15"/>
        <cdr:cNvSpPr/>
      </cdr:nvSpPr>
      <cdr:spPr>
        <a:xfrm xmlns:a="http://schemas.openxmlformats.org/drawingml/2006/main">
          <a:off x="2483768" y="792088"/>
          <a:ext cx="576072" cy="14400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00CC99">
              <a:shade val="95000"/>
              <a:satMod val="105000"/>
            </a:srgb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0.49874</cdr:x>
      <cdr:y>0.06364</cdr:y>
    </cdr:from>
    <cdr:to>
      <cdr:x>0.97124</cdr:x>
      <cdr:y>0.26567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4104456" y="288032"/>
          <a:ext cx="388843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0.58875</cdr:x>
      <cdr:y>0.1</cdr:y>
    </cdr:from>
    <cdr:to>
      <cdr:x>1</cdr:x>
      <cdr:y>0.21137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796136" y="432048"/>
          <a:ext cx="3760470" cy="4811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Передача прав на государственное и </a:t>
          </a:r>
        </a:p>
        <a:p xmlns:a="http://schemas.openxmlformats.org/drawingml/2006/main">
          <a:r>
            <a:rPr lang="ru-RU" sz="1100" b="1" dirty="0" smtClean="0"/>
            <a:t>муниципальное имущество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0.55512</cdr:x>
      <cdr:y>0.48333</cdr:y>
    </cdr:from>
    <cdr:to>
      <cdr:x>0.62281</cdr:x>
      <cdr:y>0.53333</cdr:y>
    </cdr:to>
    <cdr:sp macro="" textlink="">
      <cdr:nvSpPr>
        <cdr:cNvPr id="19" name="Прямая со стрелкой 18"/>
        <cdr:cNvSpPr/>
      </cdr:nvSpPr>
      <cdr:spPr>
        <a:xfrm xmlns:a="http://schemas.openxmlformats.org/drawingml/2006/main" flipH="1">
          <a:off x="5076056" y="2088232"/>
          <a:ext cx="618912" cy="216024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00CC99">
              <a:shade val="95000"/>
              <a:satMod val="105000"/>
            </a:srgb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  <a:ea typeface="ＭＳ Ｐゴシック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0.374</cdr:x>
      <cdr:y>0.13333</cdr:y>
    </cdr:from>
    <cdr:to>
      <cdr:x>0.5945</cdr:x>
      <cdr:y>0.21667</cdr:y>
    </cdr:to>
    <cdr:sp macro="" textlink="">
      <cdr:nvSpPr>
        <cdr:cNvPr id="30" name="Скругленная соединительная линия 29"/>
        <cdr:cNvSpPr/>
      </cdr:nvSpPr>
      <cdr:spPr bwMode="auto">
        <a:xfrm xmlns:a="http://schemas.openxmlformats.org/drawingml/2006/main" rot="5400000">
          <a:off x="4247964" y="-252028"/>
          <a:ext cx="360040" cy="2016224"/>
        </a:xfrm>
        <a:prstGeom xmlns:a="http://schemas.openxmlformats.org/drawingml/2006/main" prst="curvedConnector3">
          <a:avLst>
            <a:gd name="adj1" fmla="val -9297"/>
          </a:avLst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accent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0.17625</cdr:x>
      <cdr:y>0.30861</cdr:y>
    </cdr:from>
    <cdr:to>
      <cdr:x>0.28737</cdr:x>
      <cdr:y>0.51064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50504" y="13967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0.2975</cdr:x>
      <cdr:y>0.06364</cdr:y>
    </cdr:from>
    <cdr:to>
      <cdr:x>0.40861</cdr:x>
      <cdr:y>0.26567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448272" y="2880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0.07018</cdr:x>
      <cdr:y>0.13793</cdr:y>
    </cdr:from>
    <cdr:to>
      <cdr:x>0.75439</cdr:x>
      <cdr:y>0.21224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8032" y="576064"/>
          <a:ext cx="2808312" cy="3103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НАЛОЖЕНО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10,838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млн. руб.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0.07018</cdr:x>
      <cdr:y>0.13793</cdr:y>
    </cdr:from>
    <cdr:to>
      <cdr:x>0.75439</cdr:x>
      <cdr:y>0.21224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8032" y="576064"/>
          <a:ext cx="2808312" cy="3103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НАЛОЖЕНО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1,391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млн. руб.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0.06557</cdr:x>
      <cdr:y>0.11475</cdr:y>
    </cdr:from>
    <cdr:to>
      <cdr:x>0.7147</cdr:x>
      <cdr:y>0.35065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8032" y="504056"/>
          <a:ext cx="2851264" cy="10361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НАЛОЖЕНО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254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0.06557</cdr:x>
      <cdr:y>0.11475</cdr:y>
    </cdr:from>
    <cdr:to>
      <cdr:x>0.7147</cdr:x>
      <cdr:y>0.35065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8032" y="504056"/>
          <a:ext cx="2851264" cy="10361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НАЛОЖЕНО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477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F1D09-F901-44C3-B1E8-3C2F30BA1448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234D3-8F99-4065-B755-BC84C77A7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74AF223-0645-4962-B3CC-BBB72A8EA213}" type="slidenum">
              <a:rPr lang="ru-RU" smtClean="0">
                <a:ea typeface="ＭＳ Ｐゴシック" pitchFamily="34" charset="-128"/>
                <a:cs typeface="Arial" pitchFamily="34" charset="0"/>
              </a:rPr>
              <a:pPr/>
              <a:t>17</a:t>
            </a:fld>
            <a:endParaRPr lang="ru-RU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0" y="4342230"/>
            <a:ext cx="5487042" cy="411538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7879-A701-4015-91BA-1C6FF58660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EF8FC-3081-4F7B-955B-B6DA35CE26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405FD-44A4-4327-BDC2-D844A4CCBA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09AEF-BC49-4802-B858-D2FF24F8F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7DFC5-EA30-4FE0-A565-7D57F15B4B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74CEE-E3D0-4BE6-A7D9-894EADE0D8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19484-D061-445B-8EA7-540B003B8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2EE9A-FAB4-4336-A725-735327B56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C40FA-C6E0-42F3-BBBB-9C4850478B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D9B2F-E5A8-4B6C-9705-4DD1135AE2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AA831-4AC8-46AE-840C-AEC51C04D3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7879-A701-4015-91BA-1C6FF58660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EF8FC-3081-4F7B-955B-B6DA35CE26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405FD-44A4-4327-BDC2-D844A4CCBA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09AEF-BC49-4802-B858-D2FF24F8F5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7DFC5-EA30-4FE0-A565-7D57F15B4B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74CEE-E3D0-4BE6-A7D9-894EADE0D8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19484-D061-445B-8EA7-540B003B8D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2EE9A-FAB4-4336-A725-735327B565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C40FA-C6E0-42F3-BBBB-9C4850478B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D9B2F-E5A8-4B6C-9705-4DD1135AE2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AA831-4AC8-46AE-840C-AEC51C04D3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7879-A701-4015-91BA-1C6FF58660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EF8FC-3081-4F7B-955B-B6DA35CE26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405FD-44A4-4327-BDC2-D844A4CCBA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09AEF-BC49-4802-B858-D2FF24F8F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7DFC5-EA30-4FE0-A565-7D57F15B4B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74CEE-E3D0-4BE6-A7D9-894EADE0D8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19484-D061-445B-8EA7-540B003B8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2EE9A-FAB4-4336-A725-735327B56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C40FA-C6E0-42F3-BBBB-9C4850478B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D9B2F-E5A8-4B6C-9705-4DD1135AE2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AA831-4AC8-46AE-840C-AEC51C04D3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046913" y="6580188"/>
            <a:ext cx="2132012" cy="45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+mn-ea"/>
                <a:cs typeface="Arial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333399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333399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333399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333399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5225"/>
            <a:ext cx="19796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a typeface="+mn-ea"/>
              <a:cs typeface="Arial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7046913" y="6580188"/>
            <a:ext cx="2132012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600">
                <a:solidFill>
                  <a:srgbClr val="FFFFFF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7380C42C-73D5-4CE7-92A1-DD438AA237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333399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333399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046913" y="6580188"/>
            <a:ext cx="2132012" cy="45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+mn-ea"/>
                <a:cs typeface="Arial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333399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333399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333399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333399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5225"/>
            <a:ext cx="19796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a typeface="+mn-ea"/>
              <a:cs typeface="Arial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7046913" y="6580188"/>
            <a:ext cx="2132012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600">
                <a:solidFill>
                  <a:srgbClr val="FFFFFF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7380C42C-73D5-4CE7-92A1-DD438AA237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333399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333399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188640"/>
            <a:ext cx="6732240" cy="1470025"/>
          </a:xfrm>
        </p:spPr>
        <p:txBody>
          <a:bodyPr/>
          <a:lstStyle/>
          <a:p>
            <a:pPr algn="l"/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</a:t>
            </a:r>
            <a:b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Федеральной антимонопольной службы </a:t>
            </a:r>
            <a:b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Курской области</a:t>
            </a:r>
            <a:endParaRPr lang="ru-RU" sz="28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492896"/>
            <a:ext cx="7192888" cy="331236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ДОКЛАД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 профилактике нарушений обязательных требований действующего законодательства, контроль и надзор за которыми возложен на ФАС России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88224" y="6021288"/>
            <a:ext cx="2196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г. Курск, 2017 год</a:t>
            </a:r>
            <a:endParaRPr lang="ru-RU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804248" cy="137346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Практика выдачи предупреждений 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пунктам 3, 5, 8 части 1 статьи 10 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Закона о защите конкуренции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576" y="2492896"/>
          <a:ext cx="7867973" cy="4164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804248" cy="137346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Практика выдачи предупреждений 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статье 15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Закона о защите конкуренции 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(органы власти)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2492896"/>
          <a:ext cx="8712968" cy="4164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804248" cy="137346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Практика выдачи предупреждений по 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недобросовестной конкуренции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2492896"/>
          <a:ext cx="8712968" cy="4164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0"/>
            <a:ext cx="6660232" cy="177281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Практика направления предостережений органам власти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2636912"/>
          <a:ext cx="8156005" cy="3948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128588"/>
            <a:ext cx="6345461" cy="1433512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Контроль соблюдения</a:t>
            </a:r>
            <a:b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Закона о рекламе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1" y="2636912"/>
          <a:ext cx="8640960" cy="3876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128588"/>
            <a:ext cx="6345461" cy="1433512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виды нарушений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Закона о рекламе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916832"/>
          <a:ext cx="864096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0"/>
            <a:ext cx="7092280" cy="1433512"/>
          </a:xfrm>
        </p:spPr>
        <p:txBody>
          <a:bodyPr/>
          <a:lstStyle/>
          <a:p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Привлечение к административной ответственности</a:t>
            </a:r>
            <a:b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нарушения Закона о рекламе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8"/>
          <p:cNvGraphicFramePr>
            <a:graphicFrameLocks/>
          </p:cNvGraphicFramePr>
          <p:nvPr/>
        </p:nvGraphicFramePr>
        <p:xfrm>
          <a:off x="179512" y="2276872"/>
          <a:ext cx="439248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8"/>
          <p:cNvGraphicFramePr>
            <a:graphicFrameLocks/>
          </p:cNvGraphicFramePr>
          <p:nvPr/>
        </p:nvGraphicFramePr>
        <p:xfrm>
          <a:off x="4932040" y="2276872"/>
          <a:ext cx="439248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19F0F8F-045F-47F2-B19E-BB312A767A31}" type="slidenum">
              <a:rPr lang="ru-RU" sz="1600">
                <a:solidFill>
                  <a:srgbClr val="FFFFFF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17</a:t>
            </a:fld>
            <a:endParaRPr lang="ru-RU" sz="1600">
              <a:solidFill>
                <a:srgbClr val="FFFFFF"/>
              </a:solidFill>
            </a:endParaRP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1187624" y="2780928"/>
            <a:ext cx="7345363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 dirty="0">
                <a:solidFill>
                  <a:srgbClr val="333399"/>
                </a:solidFill>
              </a:rPr>
              <a:t>СПАСИБО ЗА ВНИМАНИЕ!</a:t>
            </a:r>
            <a:r>
              <a:rPr lang="ru-RU" sz="2000" b="1" dirty="0">
                <a:solidFill>
                  <a:srgbClr val="333399"/>
                </a:solidFill>
              </a:rPr>
              <a:t/>
            </a:r>
            <a:br>
              <a:rPr lang="ru-RU" sz="2000" b="1" dirty="0">
                <a:solidFill>
                  <a:srgbClr val="333399"/>
                </a:solidFill>
              </a:rPr>
            </a:br>
            <a:endParaRPr lang="ru-RU" sz="2000" b="1" dirty="0">
              <a:solidFill>
                <a:srgbClr val="333399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339752" y="4149080"/>
            <a:ext cx="5137150" cy="2016125"/>
            <a:chOff x="1548" y="1529"/>
            <a:chExt cx="3236" cy="1270"/>
          </a:xfrm>
        </p:grpSpPr>
        <p:pic>
          <p:nvPicPr>
            <p:cNvPr id="23557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60" y="1529"/>
              <a:ext cx="448" cy="46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3558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48" y="2309"/>
              <a:ext cx="671" cy="4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3559" name="Text Box 6"/>
            <p:cNvSpPr txBox="1">
              <a:spLocks noChangeArrowheads="1"/>
            </p:cNvSpPr>
            <p:nvPr/>
          </p:nvSpPr>
          <p:spPr bwMode="auto">
            <a:xfrm>
              <a:off x="2181" y="1570"/>
              <a:ext cx="2452" cy="34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3000" dirty="0" err="1">
                  <a:solidFill>
                    <a:srgbClr val="333399"/>
                  </a:solidFill>
                </a:rPr>
                <a:t>www.kursk.fas.gov.ru</a:t>
              </a:r>
              <a:endParaRPr lang="ru-RU" sz="3000" dirty="0">
                <a:solidFill>
                  <a:srgbClr val="333399"/>
                </a:solidFill>
              </a:endParaRPr>
            </a:p>
          </p:txBody>
        </p:sp>
        <p:sp>
          <p:nvSpPr>
            <p:cNvPr id="23560" name="Text Box 7"/>
            <p:cNvSpPr txBox="1">
              <a:spLocks noChangeArrowheads="1"/>
            </p:cNvSpPr>
            <p:nvPr/>
          </p:nvSpPr>
          <p:spPr bwMode="auto">
            <a:xfrm>
              <a:off x="2220" y="2390"/>
              <a:ext cx="2564" cy="34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3000">
                  <a:solidFill>
                    <a:srgbClr val="333399"/>
                  </a:solidFill>
                </a:rPr>
                <a:t> Ufas046</a:t>
              </a:r>
            </a:p>
          </p:txBody>
        </p:sp>
      </p:grpSp>
      <p:sp>
        <p:nvSpPr>
          <p:cNvPr id="9" name="Заголовок 1"/>
          <p:cNvSpPr txBox="1">
            <a:spLocks/>
          </p:cNvSpPr>
          <p:nvPr/>
        </p:nvSpPr>
        <p:spPr>
          <a:xfrm>
            <a:off x="2411760" y="188640"/>
            <a:ext cx="673224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Управление </a:t>
            </a:r>
            <a:br>
              <a:rPr kumimoji="0" lang="ru-RU" sz="2800" b="1" i="0" u="none" strike="noStrike" kern="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Федеральной антимонопольной службы </a:t>
            </a:r>
            <a:br>
              <a:rPr kumimoji="0" lang="ru-RU" sz="2800" b="1" i="0" u="none" strike="noStrike" kern="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 Курской области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564904"/>
            <a:ext cx="8856984" cy="4032448"/>
          </a:xfrm>
        </p:spPr>
        <p:txBody>
          <a:bodyPr/>
          <a:lstStyle/>
          <a:p>
            <a:pPr algn="just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Доклад подготовлен в рамках реализации: </a:t>
            </a:r>
          </a:p>
          <a:p>
            <a:pPr algn="just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- пунктов 2 и 3 части 2 статьи 8.2 Федерального закона от 26.12.2008 года №294-ФЗ «О защите прав юридических лиц и индивидуальных предпринимателей при осуществлении государственного контроля (надзора) и муниципального контроля»;</a:t>
            </a:r>
          </a:p>
          <a:p>
            <a:pPr algn="just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- пункта 1 части 1 статьи 17 Федерального закона от 23.06.2016 года №182-ФЗ «Об основах профилактики правонарушений в Российской Федерации» </a:t>
            </a:r>
          </a:p>
          <a:p>
            <a:pPr algn="just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для информирования хозяйствующих субъектов и органов государственной власти в целях соблюдения последними обязательных требований антимонопольного законодательства. 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411760" y="188640"/>
            <a:ext cx="673224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Управление </a:t>
            </a:r>
            <a:br>
              <a:rPr kumimoji="0" lang="ru-RU" sz="2800" b="1" i="0" u="none" strike="noStrike" kern="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Федеральной антимонопольной службы </a:t>
            </a:r>
            <a:br>
              <a:rPr kumimoji="0" lang="ru-RU" sz="2800" b="1" i="0" u="none" strike="noStrike" kern="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 Курской области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6876257" cy="143351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Заявления о нарушениях </a:t>
            </a:r>
            <a:b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Закона о защите конкуренции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708920"/>
          <a:ext cx="8228013" cy="3804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28588"/>
            <a:ext cx="6489477" cy="143351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статьям </a:t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Закона о защите конкуренции </a:t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(за 1 кв. 2017 г.)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060848"/>
          <a:ext cx="862513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912768" cy="143351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статьям </a:t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Закона о защите конкуренции </a:t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(за 9 месяцев 2017 г.)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276872"/>
          <a:ext cx="914400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6768752" cy="1433512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Жалобы на антимонопольные требования к торгам в порядке ст.18.1 Закона о защите конкуренции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2708920"/>
          <a:ext cx="8156005" cy="3804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128588"/>
            <a:ext cx="6660232" cy="1644228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нарушения, выявленные по жалобам в порядке ст. 18.1</a:t>
            </a:r>
            <a:r>
              <a:rPr lang="en-US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Закона о защите конкуренции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132856"/>
          <a:ext cx="914400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28588"/>
            <a:ext cx="6417469" cy="171623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Доля нарушений на торгах, обязательных для проведения, по сферам деятельности, за исключением закупок по 44-ФЗ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74846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176" y="116632"/>
            <a:ext cx="7416824" cy="1433512"/>
          </a:xfrm>
        </p:spPr>
        <p:txBody>
          <a:bodyPr/>
          <a:lstStyle/>
          <a:p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Привлечение к административной ответственности </a:t>
            </a:r>
            <a:b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нарушения антимонопольного законодательства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51520" y="2276872"/>
          <a:ext cx="410445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8"/>
          <p:cNvGraphicFramePr>
            <a:graphicFrameLocks/>
          </p:cNvGraphicFramePr>
          <p:nvPr/>
        </p:nvGraphicFramePr>
        <p:xfrm>
          <a:off x="4716016" y="2276872"/>
          <a:ext cx="410445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Тема1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438</TotalTime>
  <Words>269</Words>
  <Application>Microsoft Office PowerPoint</Application>
  <PresentationFormat>Экран (4:3)</PresentationFormat>
  <Paragraphs>57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Тема1</vt:lpstr>
      <vt:lpstr>1_Тема Office</vt:lpstr>
      <vt:lpstr>2_Тема Office</vt:lpstr>
      <vt:lpstr>1_Тема1</vt:lpstr>
      <vt:lpstr>3_Тема Office</vt:lpstr>
      <vt:lpstr>4_Тема Office</vt:lpstr>
      <vt:lpstr>Управление  Федеральной антимонопольной службы  по Курской области</vt:lpstr>
      <vt:lpstr>Слайд 2</vt:lpstr>
      <vt:lpstr>Заявления о нарушениях  Закона о защите конкуренции</vt:lpstr>
      <vt:lpstr>По статьям  Закона о защите конкуренции  (за 1 кв. 2017 г.)</vt:lpstr>
      <vt:lpstr>По статьям  Закона о защите конкуренции  (за 9 месяцев 2017 г.)</vt:lpstr>
      <vt:lpstr>Жалобы на антимонопольные требования к торгам в порядке ст.18.1 Закона о защите конкуренции</vt:lpstr>
      <vt:lpstr>Основные нарушения, выявленные по жалобам в порядке ст. 18.1  Закона о защите конкуренции</vt:lpstr>
      <vt:lpstr>Доля нарушений на торгах, обязательных для проведения, по сферам деятельности, за исключением закупок по 44-ФЗ</vt:lpstr>
      <vt:lpstr>Привлечение к административной ответственности  за нарушения антимонопольного законодательства</vt:lpstr>
      <vt:lpstr>Практика выдачи предупреждений  по пунктам 3, 5, 8 части 1 статьи 10  Закона о защите конкуренции</vt:lpstr>
      <vt:lpstr>Практика выдачи предупреждений  по статье 15 Закона о защите конкуренции  (органы власти)</vt:lpstr>
      <vt:lpstr>Практика выдачи предупреждений по  недобросовестной конкуренции</vt:lpstr>
      <vt:lpstr>Практика направления предостережений органам власти</vt:lpstr>
      <vt:lpstr>Контроль соблюдения Закона о рекламе</vt:lpstr>
      <vt:lpstr>Основные виды нарушений  Закона о рекламе</vt:lpstr>
      <vt:lpstr>Привлечение к административной ответственности за нарушения Закона о рекламе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УФАС</dc:creator>
  <cp:lastModifiedBy>ufas46@outlook.com</cp:lastModifiedBy>
  <cp:revision>140</cp:revision>
  <dcterms:created xsi:type="dcterms:W3CDTF">2017-06-26T05:52:27Z</dcterms:created>
  <dcterms:modified xsi:type="dcterms:W3CDTF">2017-09-26T13:47:01Z</dcterms:modified>
</cp:coreProperties>
</file>