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7" r:id="rId1"/>
  </p:sldMasterIdLst>
  <p:notesMasterIdLst>
    <p:notesMasterId r:id="rId24"/>
  </p:notesMasterIdLst>
  <p:handoutMasterIdLst>
    <p:handoutMasterId r:id="rId25"/>
  </p:handoutMasterIdLst>
  <p:sldIdLst>
    <p:sldId id="256" r:id="rId2"/>
    <p:sldId id="818" r:id="rId3"/>
    <p:sldId id="823" r:id="rId4"/>
    <p:sldId id="819" r:id="rId5"/>
    <p:sldId id="820" r:id="rId6"/>
    <p:sldId id="838" r:id="rId7"/>
    <p:sldId id="831" r:id="rId8"/>
    <p:sldId id="833" r:id="rId9"/>
    <p:sldId id="834" r:id="rId10"/>
    <p:sldId id="847" r:id="rId11"/>
    <p:sldId id="848" r:id="rId12"/>
    <p:sldId id="839" r:id="rId13"/>
    <p:sldId id="841" r:id="rId14"/>
    <p:sldId id="843" r:id="rId15"/>
    <p:sldId id="840" r:id="rId16"/>
    <p:sldId id="844" r:id="rId17"/>
    <p:sldId id="842" r:id="rId18"/>
    <p:sldId id="845" r:id="rId19"/>
    <p:sldId id="846" r:id="rId20"/>
    <p:sldId id="849" r:id="rId21"/>
    <p:sldId id="850" r:id="rId22"/>
    <p:sldId id="709" r:id="rId2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101"/>
    <a:srgbClr val="006666"/>
    <a:srgbClr val="3DC3C3"/>
    <a:srgbClr val="12015B"/>
    <a:srgbClr val="005250"/>
    <a:srgbClr val="FF5B5F"/>
    <a:srgbClr val="FF7C80"/>
    <a:srgbClr val="0C17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38" autoAdjust="0"/>
    <p:restoredTop sz="94530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028"/>
    </p:cViewPr>
  </p:sorterViewPr>
  <p:notesViewPr>
    <p:cSldViewPr>
      <p:cViewPr varScale="1">
        <p:scale>
          <a:sx n="65" d="100"/>
          <a:sy n="65" d="100"/>
        </p:scale>
        <p:origin x="-2886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47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l" defTabSz="910839" eaLnBrk="1" hangingPunct="1">
              <a:spcBef>
                <a:spcPct val="20000"/>
              </a:spcBef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031" y="0"/>
            <a:ext cx="2944644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r" defTabSz="910839" eaLnBrk="1" hangingPunct="1">
              <a:spcBef>
                <a:spcPct val="20000"/>
              </a:spcBef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67"/>
            <a:ext cx="2946247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l" defTabSz="910839" eaLnBrk="1" hangingPunct="1">
              <a:spcBef>
                <a:spcPct val="20000"/>
              </a:spcBef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Заседание расширенной коллегии</a:t>
            </a:r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031" y="9430067"/>
            <a:ext cx="2944644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r" defTabSz="909701" eaLnBrk="1" hangingPunct="1">
              <a:spcBef>
                <a:spcPct val="2000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7E855FD1-ECEB-4C23-B0D2-35661F310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746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47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l" defTabSz="910839" eaLnBrk="0" hangingPunct="0">
              <a:spcBef>
                <a:spcPct val="20000"/>
              </a:spcBef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85" y="4716630"/>
            <a:ext cx="4984107" cy="446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031" y="0"/>
            <a:ext cx="2944644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r" defTabSz="910839" eaLnBrk="0" hangingPunct="0">
              <a:spcBef>
                <a:spcPct val="20000"/>
              </a:spcBef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67"/>
            <a:ext cx="2946247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l" defTabSz="910839" eaLnBrk="0" hangingPunct="0">
              <a:spcBef>
                <a:spcPct val="20000"/>
              </a:spcBef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031" y="9430067"/>
            <a:ext cx="2944644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r" defTabSz="909701">
              <a:spcBef>
                <a:spcPct val="2000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B6CB5A42-3468-42F9-8B7D-EA1B149F3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7120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A3717-557B-4723-B594-7F1BF4BD7778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04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B5A42-3468-42F9-8B7D-EA1B149F3274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58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3812-5214-4A4E-9C7C-8727E0B1B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33142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791B1-2ADA-45D7-AB61-1F78A26960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58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B0280-FC9C-4A99-9AC4-0AC0099735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4754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46" descr="slayd_ti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47" descr="slayd_tit_dow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202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1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A4293-458C-4FCD-AFED-91DB9AD6D7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43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09B7-F2F0-4623-ACB8-88BC5497A9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76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D96D6-B102-4FAF-977E-BD1BEBCF3D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96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9AE58-7544-430A-8E6F-814CE698D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50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B0566-0544-47C1-9961-BAF161CB14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0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C3C68-A537-4744-B6BB-D860914367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22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1C8BE-430C-4C32-B513-BA005C289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8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EDB03-FDB1-4A15-B81F-4D3CED144E2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4D3812-5214-4A4E-9C7C-8727E0B1B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24"/>
          <p:cNvSpPr>
            <a:spLocks noChangeShapeType="1"/>
          </p:cNvSpPr>
          <p:nvPr userDrawn="1"/>
        </p:nvSpPr>
        <p:spPr bwMode="auto">
          <a:xfrm>
            <a:off x="609600" y="6553200"/>
            <a:ext cx="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8" name="Picture 26" descr="slayd_tit_dow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2907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C9028DBDC65C9BDF11FBAF15B6BA5AC7A2B273258A0573AB78F829DBAF965015E35B114E8WBuDL" TargetMode="External"/><Relationship Id="rId2" Type="http://schemas.openxmlformats.org/officeDocument/2006/relationships/hyperlink" Target="consultantplus://offline/ref=D1013365F84F241A4945EC7F21621A8033E677865F6BD29A07B6CC936C5380BAE37E1DC844527D70o9t8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A498A0E40340F442DD16F06E6166E7531CC25243AC247CF5E27466A738FA2B3FE15BFB9A3946284G4vA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 idx="4294967295"/>
          </p:nvPr>
        </p:nvSpPr>
        <p:spPr>
          <a:xfrm>
            <a:off x="2697163" y="142875"/>
            <a:ext cx="6446837" cy="115252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35000"/>
              </a:lnSpc>
              <a:defRPr/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</a:t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ФЕДЕРАЛЬНОЙ АНТИМОНОПОЛЬНОЙ СЛУЖБЫ</a:t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КУРСКОЙ ОБЛАСТИ</a:t>
            </a:r>
            <a:endParaRPr lang="en-US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 Box 3077"/>
          <p:cNvSpPr txBox="1">
            <a:spLocks noChangeArrowheads="1"/>
          </p:cNvSpPr>
          <p:nvPr/>
        </p:nvSpPr>
        <p:spPr bwMode="auto">
          <a:xfrm>
            <a:off x="571473" y="2714620"/>
            <a:ext cx="8143932" cy="358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Курск, сентябрь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2017 года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428868"/>
            <a:ext cx="700092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75000"/>
              </a:lnSpc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Новации Закона О торговле</a:t>
            </a:r>
          </a:p>
          <a:p>
            <a:pPr algn="ctr" eaLnBrk="1" hangingPunct="1"/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Результаты и проблемы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правоприменения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2"/>
            <a:ext cx="7886700" cy="78581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Новации Закона О торговле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85860"/>
            <a:ext cx="7886700" cy="48911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Ослаблена административная нагрузка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малый бизнес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Из-под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действия антимонопольных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 выведены поставщики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торговые сети, 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чья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выручка от реализации товаров за последний календарный год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превышает четыреста миллионов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(часть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4.1. ст. 1 Закона 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торговле)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2"/>
            <a:ext cx="7886700" cy="71438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Новации Закона О торговле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14422"/>
            <a:ext cx="78867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Установлены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прямые запреты на взимание платы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поставок продовольственных товаров в функционирующие или открываемые торговые объекты;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ассортимента продовольственных товаров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расходов в связи с утратой или повреждением продовольственных товаров после перехода права собственности на такие товары, за исключением случаев, если утрата или повреждение произошли по вине поставщика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расходов, не связанных с исполнением договора поставки продовольственных товаров и последующей продажей конкретной партии таких товаров.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(часть 13 статьи 9 Закона О торговле)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14291"/>
            <a:ext cx="7886700" cy="6429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Новации Закона О торговле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521497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2017 году вступили в силу следующие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новации : 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совокупный размер вознаграждения, выплачиваемого поставщиком торговой сети в связи с приобретением определенного количества продовольственных товаров (ретро-бонуса), и платы за оказание услуг по продвижению товаров,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логистических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услуг, услуг по подготовке, обработке, упаковке товаров, иных подобных услуг -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более 5%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цены приобретенных продовольственных товаров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ранее было не более 10%);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существенно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сокращены сроки оплаты товара торговой сетью.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1"/>
            <a:ext cx="7886700" cy="6429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Проверки исполнения Закона О торговле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7886700" cy="524829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Проверки проводились в отношении торговых сетей «Билла», «Лента», «Европа», «Линия»,  «Магнит», «Пятерочка», «Перекресток», «Эконом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поставщиков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представлено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торговых сетях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Европа», «Линия», «Эконом»,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Магнит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около 300 договоров поставки и оказания услуг, заключенных между торговыми сетями и курскими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поставщиками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2"/>
            <a:ext cx="7886700" cy="64294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Проверки исполнения Закона О торговле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85860"/>
            <a:ext cx="7886700" cy="489110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Размер вознаграждения, выплачиваемого торговой сети в связи с приобретением определенного количества продовольственных товаров, в договорах установлен в пределах 5%.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размер ретро-бонуса и платы за дополнительные услуги торговой сети, предусмотренный договорами, не превышает ограничения, установленного Законом О торговле.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торговые сети («Европа», «Линия», «Лента», «Эконом»)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отказались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практики заключения договоров об оказании дополнительных платных услуг.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2"/>
            <a:ext cx="7886700" cy="642943"/>
          </a:xfrm>
        </p:spPr>
        <p:txBody>
          <a:bodyPr>
            <a:normAutofit fontScale="90000"/>
          </a:bodyPr>
          <a:lstStyle/>
          <a:p>
            <a:r>
              <a:rPr lang="ru-RU" altLang="ru-RU" sz="3600" b="1" dirty="0" smtClean="0">
                <a:solidFill>
                  <a:srgbClr val="333399"/>
                </a:solidFill>
                <a:ea typeface="MS PGothic" pitchFamily="34" charset="-128"/>
              </a:rPr>
              <a:t/>
            </a:r>
            <a:br>
              <a:rPr lang="ru-RU" altLang="ru-RU" sz="3600" b="1" dirty="0" smtClean="0">
                <a:solidFill>
                  <a:srgbClr val="333399"/>
                </a:solidFill>
                <a:ea typeface="MS PGothic" pitchFamily="34" charset="-128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42984"/>
            <a:ext cx="7886700" cy="5033979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Выявлены договоры, реализация которых могла привести к нарушению требований Закона О торговле по ограничению выплат поставщиков  торговым сетям</a:t>
            </a:r>
          </a:p>
          <a:p>
            <a:pPr>
              <a:buFontTx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 2 крупными торговыми сетями и 2 поставщиками молочной продукции заключены договоры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поставки,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которыми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предусмотрен максимальный ретро-бонус в размере 5%,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одновременно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 договор на оказание маркетинговых услуг.  </a:t>
            </a:r>
          </a:p>
          <a:p>
            <a:pPr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дополнительных услуг торговой сети поставщиком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максимальном разрешенном законом ретро-бонусе может превысить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установленный законом максимальный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порог выплат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размере  5%.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42852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Проверки исполнения Закона О торговле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2"/>
            <a:ext cx="7886700" cy="642943"/>
          </a:xfrm>
        </p:spPr>
        <p:txBody>
          <a:bodyPr>
            <a:normAutofit fontScale="90000"/>
          </a:bodyPr>
          <a:lstStyle/>
          <a:p>
            <a:r>
              <a:rPr lang="ru-RU" altLang="ru-RU" sz="3600" b="1" dirty="0" smtClean="0">
                <a:solidFill>
                  <a:srgbClr val="333399"/>
                </a:solidFill>
                <a:ea typeface="MS PGothic" pitchFamily="34" charset="-128"/>
              </a:rPr>
              <a:t/>
            </a:r>
            <a:br>
              <a:rPr lang="ru-RU" altLang="ru-RU" sz="3600" b="1" dirty="0" smtClean="0">
                <a:solidFill>
                  <a:srgbClr val="333399"/>
                </a:solidFill>
                <a:ea typeface="MS PGothic" pitchFamily="34" charset="-128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42984"/>
            <a:ext cx="7886700" cy="5033979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Выявлены договоры, реализация которых могла привести к нарушению требований Закона О торговле по ограничению выплат поставщиков  торговым сетям</a:t>
            </a:r>
          </a:p>
          <a:p>
            <a:pPr>
              <a:buFontTx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 крупной торговой сетью и 20 поставщиками заключены договоры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поставки,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которыми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предусмотрен максимальный ретро-бонус в размере 5%,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одновременно предусмотрена дополнительная ежеквартальная скидка поставщика от цены на товар.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Выплата поставщиком максимального разрешенного законом ретро-бонуса 5% при одновременном предоставлении скидки может привести к превышению установленного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максимального порога выплат поставщика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размере  5%.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42852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Проверки исполнения Закона О торговле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14290"/>
            <a:ext cx="7886700" cy="5715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Проверки исполнения Закона О торговле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85860"/>
            <a:ext cx="7886700" cy="48911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требованию антимонопольного органа договоры приведены в соответствие с требованиями Закона: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расторгнуты договоры оказания услуг;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исключены условия о дополнительных скидках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общей сложности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договора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крупных торговых сетей с поставщиками продуктов были приведены в соответствие с Законом О торговле.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64294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Проверки исполнения Закона О торговле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официальных сайтах 2 торговых сетей уточнена и актуализирована информация об условиях сотрудничества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поставщиками.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2"/>
            <a:ext cx="7886700" cy="78581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Антимонопольные правила в торговле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14422"/>
            <a:ext cx="7886700" cy="496254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ЗАПРЕЩАЕТСЯ:</a:t>
            </a:r>
          </a:p>
          <a:p>
            <a:pPr algn="ctr">
              <a:buNone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создавать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дискриминационные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28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создавать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препятствия для доступа на товарный рынок или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выхода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товарного рынка других хозяйствующих субъектов;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нарушать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установленный нормативными правовыми актами порядок ценообразования;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использовать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осуществления торговой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комиссии, договор поручения, агентский договор или смешанный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договор</a:t>
            </a:r>
            <a:endParaRPr lang="ru-RU" sz="28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(Статья 13 Закона О торговле)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2"/>
            <a:ext cx="7886700" cy="7143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Новации Закона О торговле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85860"/>
            <a:ext cx="7886700" cy="4891103"/>
          </a:xfrm>
        </p:spPr>
        <p:txBody>
          <a:bodyPr anchor="t"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1 статьи 9 Закона о торговле: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торговая сеть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обязана обеспечивать поставщику доступ к информации  об условиях отбора контрагента для заключения договора поставки продовольственных товаров и о существенных условиях такого договора путем размещения такой информации на своем сайте в сети Интернет</a:t>
            </a:r>
          </a:p>
          <a:p>
            <a:pPr algn="just">
              <a:spcBef>
                <a:spcPts val="0"/>
              </a:spcBef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2 статьи 9 Закона о торговле:</a:t>
            </a:r>
          </a:p>
          <a:p>
            <a:pPr algn="just">
              <a:spcBef>
                <a:spcPts val="0"/>
              </a:spcBef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поставщик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обязан обеспечивать торговой сети доступ к информации  об условиях отбора контрагента для заключения договора поставки продовольственных товаров и о существенных условиях такого договора путем размещения такой информации на своем сайте в сети Интернет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642942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Антимонопольные правила в торговле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71546"/>
            <a:ext cx="7886700" cy="54292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ЗАПРЕЩАЕТСЯ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НАВЯЗЫВАТЬ   КОНТРАГЕНТУ: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условия о запрете на заключение договоров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конкурентами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аналогичных или иных условиях;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условия об ответственности за неисполнение обязательства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поставках продовольственных товаров на более выгодных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условиях;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условия о предоставлении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сведений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заключаемых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конкурентами;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условия о снижении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поставщиком,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товаров до уровня не выше минимальной цены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таких товаров при их продаже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конкурентам;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условия о возврате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поставщику продовольственных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товаров,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проданных по истечении определенного срока, за исключением случаев, если возврат таких товаров допускается или предусмотрен законодательством Российской Федерации;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е) иные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аналогичные условия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 относящиеся к предмету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Статья 13 Закона О торговле)</a:t>
            </a:r>
            <a:endParaRPr lang="ru-RU" sz="2000" dirty="0" smtClean="0">
              <a:latin typeface="Times New Roman" pitchFamily="18" charset="0"/>
              <a:cs typeface="Times New Roman" pitchFamily="18" charset="0"/>
              <a:hlinkClick r:id="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571504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Антимонопольные правила в торговле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71546"/>
            <a:ext cx="7886700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Торговой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сети (за исключением сельскохозяйственного потребительского кооператива, организации потребительской кооперации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которой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превышает двадцать пять процентов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объема всех реализованных продовольственных товаров в денежном выражении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границах субъекта Российской Федерации,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границах муниципального района, городского округа,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запрещено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приобретать или арендовать в границах соответствующего административно-территориального образования дополнительную площадь торговых объектов для осуществления торговой деятельности по любым основаниям, в том числе в результате введения в эксплуатацию торговых объектов, участия в торгах, проводимых в целях их приобретения.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Сделка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совершенная с нарушением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данных требований, ничтожна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(Статья 14 Закона О торговле)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77B1D5-9D10-430F-B2A6-5320DD48185C}" type="slidenum">
              <a:rPr lang="en-US" sz="1200" b="0">
                <a:solidFill>
                  <a:schemeClr val="accent2"/>
                </a:solidFill>
                <a:latin typeface="Arial Narrow" pitchFamily="34" charset="0"/>
              </a:rPr>
              <a:pPr algn="r"/>
              <a:t>22</a:t>
            </a:fld>
            <a:endParaRPr lang="en-US" sz="1200" b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0368" y="2132856"/>
            <a:ext cx="7924800" cy="3810000"/>
          </a:xfrm>
        </p:spPr>
        <p:txBody>
          <a:bodyPr/>
          <a:lstStyle/>
          <a:p>
            <a:pPr eaLnBrk="1" hangingPunct="1"/>
            <a:endParaRPr lang="ru-RU" sz="4400" dirty="0" smtClean="0">
              <a:solidFill>
                <a:srgbClr val="006666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6666"/>
                </a:solidFill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ПОЛОЖИТЕЛЬНЫЙ ЭФФЕКТ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Крупные сети разместили на своих официальных сайтах  информацию для поставщиков: </a:t>
            </a:r>
          </a:p>
          <a:p>
            <a:pPr algn="ctr">
              <a:buNone/>
            </a:pP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типовые договоры поставки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порядок отбора поставщиков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порядок направления и рассмотрения коммерческих предложений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порядок и сроки договорных (закупочных) кампаний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сведения о дополнительных услугах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порядок электронного документооборота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однако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РАСКРЫВАЕМЫХ СВЕДЕНИЙ И ФОРМАТ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ИХ РАСКРЫТИЯ РАЗЛИЧЕН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2"/>
            <a:ext cx="7886700" cy="714381"/>
          </a:xfrm>
        </p:spPr>
        <p:txBody>
          <a:bodyPr>
            <a:normAutofit/>
          </a:bodyPr>
          <a:lstStyle/>
          <a:p>
            <a:pPr algn="ctr"/>
            <a:r>
              <a:rPr lang="ru-RU" sz="2800" b="1" kern="0" dirty="0" smtClean="0">
                <a:solidFill>
                  <a:srgbClr val="FFD147"/>
                </a:solidFill>
                <a:latin typeface="Times New Roman" pitchFamily="18" charset="0"/>
                <a:cs typeface="Times New Roman" pitchFamily="18" charset="0"/>
              </a:rPr>
              <a:t>ПРОБЛЕМНЫЕ ВОПРОСЫ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Исключена обязанность предоставлять информацию по  письменному запросу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многих поставщиков отсутствуют сайты в сети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сайтах многих поставщиков не отражена предусмотренная законом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поставщики обязаны раскрывать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информацию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том числе и те, кто не сотрудничает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торговыми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поставщики обязаны создать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сети Интернет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 том числе и те, кому он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представляется необходимым)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3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29684" cy="6429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ПРОБЛЕМНЫЕ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14974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Отсутствие  в  Законе О торговле исчерпывающего перечня  и формы раскрытия информации</a:t>
            </a:r>
          </a:p>
          <a:p>
            <a:pPr>
              <a:buFont typeface="Wingdings" pitchFamily="2" charset="2"/>
              <a:buChar char="ü"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Отсутствие в Законе  минимального или максимального количества условий/критериев отбора поставщиков, указания, какие свойства, качества, характеристики поставщика должны регулироваться данными критериями </a:t>
            </a:r>
          </a:p>
          <a:p>
            <a:pPr>
              <a:buFont typeface="Wingdings" pitchFamily="2" charset="2"/>
              <a:buChar char="ü"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5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АДМИНИСТРАТИВНАЯ  ОТВЕТСТВЕННОСТЬ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4819665"/>
          </a:xfrm>
        </p:spPr>
        <p:txBody>
          <a:bodyPr>
            <a:normAutofit lnSpcReduction="10000"/>
          </a:bodyPr>
          <a:lstStyle/>
          <a:p>
            <a:pPr indent="0"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Торговые сети и поставщики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несут риск административной </a:t>
            </a:r>
          </a:p>
          <a:p>
            <a:pPr indent="0"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ответственности за несоблюдение требований </a:t>
            </a:r>
          </a:p>
          <a:p>
            <a:pPr indent="0"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9 Закона О торговле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14.41 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Кодекса РФ об административных правонарушениях: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должностных лиц  от 20 000 до 40 000 рублей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юридических лиц от 300 000 до 500 000 рублей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Возможное РЕШЕНИЕ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48196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СТАНДАРТ РАСКРЫТИЯ ИНФОРМАЦИИ ТОРГОВЫМИ СЕТЯМИ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Аналогии: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стандарт раскрытия информации субъектами рынка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электроэнергетики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стандарт раскрытия информации управляющими организациями в сфере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Кодекс добросовестных практик взаимоотношений между торговыми сетями и поставщиками потребительских товаров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Возможное РЕШЕНИЕ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СТАНДАРТ РАСКРЫТИЯ ИНФОРМАЦИИ ТОРГОВЫМИ СЕТЯМИ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общие справедливые принципы раскрытия информации: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открытость, равная доступность, актуальность информации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стандартов деятельности конкретной торговой сети и предъявляемых требований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контрагентам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четкость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критериев (отсутствие возможности их произвольного толкования)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баланса коммерческих интересов торговых сетей и поставщиков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Возможное РЕШЕНИЕ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СТАНДАРТ РАСКРЫТИЯ ИНФОРМАЦИИ ТОРГОВЫМИ СЕТЯМИ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четкие требования к видам, порядку, способам, составу и срокам раскрытия информации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раскрытие полной информации о дополнительных платных услугах торговых сетей 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принципы применения соразмерных штрафных санкций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соблюдение требований Стандарта является добровольным. Положения Стандарта не являются обязательными за исключением случаев выражения соответствующим хозяйствующим субъектом письменного согласия с положениями Стандарта.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2401-1EAC-4639-ACAB-66DADE738E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28726</TotalTime>
  <Words>1402</Words>
  <Application>Microsoft Office PowerPoint</Application>
  <PresentationFormat>Экран (4:3)</PresentationFormat>
  <Paragraphs>201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УПРАВЛЕНИЕ  ФЕДЕРАЛЬНОЙ АНТИМОНОПОЛЬНОЙ СЛУЖБЫ ПО КУРСКОЙ ОБЛАСТИ</vt:lpstr>
      <vt:lpstr>Новации Закона О торговле</vt:lpstr>
      <vt:lpstr>ПОЛОЖИТЕЛЬНЫЙ ЭФФЕКТ</vt:lpstr>
      <vt:lpstr>ПРОБЛЕМНЫЕ ВОПРОСЫ </vt:lpstr>
      <vt:lpstr>ПРОБЛЕМНЫЕ ВОПРОСЫ</vt:lpstr>
      <vt:lpstr>АДМИНИСТРАТИВНАЯ  ОТВЕТСТВЕННОСТЬ</vt:lpstr>
      <vt:lpstr>Возможное РЕШЕНИЕ ПРОБЛЕМЫ</vt:lpstr>
      <vt:lpstr>Возможное РЕШЕНИЕ ПРОБЛЕМЫ</vt:lpstr>
      <vt:lpstr>Возможное РЕШЕНИЕ ПРОБЛЕМЫ</vt:lpstr>
      <vt:lpstr>Новации Закона О торговле</vt:lpstr>
      <vt:lpstr>Новации Закона О торговле</vt:lpstr>
      <vt:lpstr>Новации Закона О торговле</vt:lpstr>
      <vt:lpstr>Проверки исполнения Закона О торговле</vt:lpstr>
      <vt:lpstr>Проверки исполнения Закона О торговле</vt:lpstr>
      <vt:lpstr> </vt:lpstr>
      <vt:lpstr> </vt:lpstr>
      <vt:lpstr>Проверки исполнения Закона О торговле </vt:lpstr>
      <vt:lpstr>Проверки исполнения Закона О торговле</vt:lpstr>
      <vt:lpstr>Антимонопольные правила в торговле</vt:lpstr>
      <vt:lpstr>Антимонопольные правила в торговле</vt:lpstr>
      <vt:lpstr>Антимонопольные правила в торговле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Самолысов</dc:creator>
  <cp:lastModifiedBy>Курское УФАС</cp:lastModifiedBy>
  <cp:revision>2114</cp:revision>
  <cp:lastPrinted>2016-05-23T11:05:44Z</cp:lastPrinted>
  <dcterms:created xsi:type="dcterms:W3CDTF">1601-01-01T00:00:00Z</dcterms:created>
  <dcterms:modified xsi:type="dcterms:W3CDTF">2017-09-14T12:03:12Z</dcterms:modified>
</cp:coreProperties>
</file>