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4.xml" ContentType="application/vnd.openxmlformats-officedocument.drawingml.char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notesMasterIdLst>
    <p:notesMasterId r:id="rId11"/>
  </p:notesMasterIdLst>
  <p:sldIdLst>
    <p:sldId id="256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38" autoAdjust="0"/>
  </p:normalViewPr>
  <p:slideViewPr>
    <p:cSldViewPr>
      <p:cViewPr>
        <p:scale>
          <a:sx n="90" d="100"/>
          <a:sy n="90" d="100"/>
        </p:scale>
        <p:origin x="-99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жалоб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cat>
            <c:strRef>
              <c:f>Лист1!$A$2:$A$3</c:f>
              <c:strCache>
                <c:ptCount val="2"/>
                <c:pt idx="0">
                  <c:v>2016</c:v>
                </c:pt>
                <c:pt idx="1">
                  <c:v>1 кв. 2017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291</c:v>
                </c:pt>
                <c:pt idx="1">
                  <c:v>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Обоснованные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cat>
            <c:strRef>
              <c:f>Лист1!$A$2:$A$3</c:f>
              <c:strCache>
                <c:ptCount val="2"/>
                <c:pt idx="0">
                  <c:v>2016</c:v>
                </c:pt>
                <c:pt idx="1">
                  <c:v>1 кв. 2017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161</c:v>
                </c:pt>
                <c:pt idx="1">
                  <c:v>48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обоснованные</c:v>
                </c:pt>
              </c:strCache>
            </c:strRef>
          </c:tx>
          <c:spPr>
            <a:solidFill>
              <a:srgbClr val="3333CC">
                <a:lumMod val="60000"/>
                <a:lumOff val="40000"/>
              </a:srgbClr>
            </a:solidFill>
            <a:ln>
              <a:solidFill>
                <a:srgbClr val="000000"/>
              </a:solidFill>
            </a:ln>
          </c:spPr>
          <c:cat>
            <c:strRef>
              <c:f>Лист1!$A$2:$A$3</c:f>
              <c:strCache>
                <c:ptCount val="2"/>
                <c:pt idx="0">
                  <c:v>2016</c:v>
                </c:pt>
                <c:pt idx="1">
                  <c:v>1 кв. 2017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79</c:v>
                </c:pt>
                <c:pt idx="1">
                  <c:v>15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Отозвано/возвращено/передано по подведомственности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dPt>
            <c:idx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dPt>
          <c:cat>
            <c:strRef>
              <c:f>Лист1!$A$2:$A$3</c:f>
              <c:strCache>
                <c:ptCount val="2"/>
                <c:pt idx="0">
                  <c:v>2016</c:v>
                </c:pt>
                <c:pt idx="1">
                  <c:v>1 кв. 2017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51</c:v>
                </c:pt>
                <c:pt idx="1">
                  <c:v>0</c:v>
                </c:pt>
              </c:numCache>
            </c:numRef>
          </c:val>
        </c:ser>
        <c:dLbls>
          <c:showVal val="1"/>
        </c:dLbls>
        <c:overlap val="-25"/>
        <c:axId val="118545792"/>
        <c:axId val="53564544"/>
      </c:barChart>
      <c:catAx>
        <c:axId val="118545792"/>
        <c:scaling>
          <c:orientation val="minMax"/>
        </c:scaling>
        <c:axPos val="b"/>
        <c:majorTickMark val="none"/>
        <c:tickLblPos val="nextTo"/>
        <c:crossAx val="53564544"/>
        <c:crosses val="autoZero"/>
        <c:auto val="1"/>
        <c:lblAlgn val="ctr"/>
        <c:lblOffset val="100"/>
      </c:catAx>
      <c:valAx>
        <c:axId val="5356454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18545792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500">
                <a:latin typeface="Times New Roman" pitchFamily="18" charset="0"/>
                <a:cs typeface="Times New Roman" pitchFamily="18" charset="0"/>
              </a:defRPr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 2016 году - </a:t>
            </a:r>
          </a:p>
          <a:p>
            <a:pPr>
              <a:defRPr sz="1500">
                <a:latin typeface="Times New Roman" pitchFamily="18" charset="0"/>
                <a:cs typeface="Times New Roman" pitchFamily="18" charset="0"/>
              </a:defRPr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331 нарушение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нарушений допущено в  2016 году 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25"/>
          <c:dPt>
            <c:idx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2"/>
              <c:layout>
                <c:manualLayout>
                  <c:x val="-0.10073947876759216"/>
                  <c:y val="-2.0018439386686338E-2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Иные нарушения (размещение в ЕИС, порядок заключения контракта, выбор способа определения поставщика)</c:v>
                </c:pt>
                <c:pt idx="1">
                  <c:v>Порядок отбора участников</c:v>
                </c:pt>
                <c:pt idx="2">
                  <c:v>Требования к документации, влекущие ограничение участия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283</c:v>
                </c:pt>
                <c:pt idx="1">
                  <c:v>52</c:v>
                </c:pt>
                <c:pt idx="2">
                  <c:v>2</c:v>
                </c:pt>
              </c:numCache>
            </c:numRef>
          </c:val>
        </c:ser>
        <c:dLbls>
          <c:showPercent val="1"/>
        </c:dLbls>
        <c:firstSliceAng val="143"/>
      </c:pieChart>
      <c:spPr>
        <a:ln>
          <a:noFill/>
        </a:ln>
      </c:spPr>
    </c:plotArea>
    <c:legend>
      <c:legendPos val="r"/>
      <c:layout>
        <c:manualLayout>
          <c:xMode val="edge"/>
          <c:yMode val="edge"/>
          <c:x val="0.65898860700065665"/>
          <c:y val="0.15883872427594373"/>
          <c:w val="0.34101139299934496"/>
          <c:h val="0.75522068495503902"/>
        </c:manualLayout>
      </c:layout>
      <c:txPr>
        <a:bodyPr/>
        <a:lstStyle/>
        <a:p>
          <a:pPr>
            <a:defRPr sz="1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500">
                <a:latin typeface="Times New Roman" pitchFamily="18" charset="0"/>
                <a:cs typeface="Times New Roman" pitchFamily="18" charset="0"/>
              </a:defRPr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 1 кв. 2017 года - </a:t>
            </a:r>
          </a:p>
          <a:p>
            <a:pPr>
              <a:defRPr sz="1500">
                <a:latin typeface="Times New Roman" pitchFamily="18" charset="0"/>
                <a:cs typeface="Times New Roman" pitchFamily="18" charset="0"/>
              </a:defRPr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60 нарушений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.32871787001243841"/>
          <c:y val="0.26661432480835484"/>
          <c:w val="0.47687472222488819"/>
          <c:h val="0.5831166473255925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нарушений допущено в  2016 году </c:v>
                </c:pt>
              </c:strCache>
            </c:strRef>
          </c:tx>
          <c:spPr>
            <a:ln>
              <a:solidFill>
                <a:srgbClr val="00CC99">
                  <a:lumMod val="50000"/>
                </a:srgbClr>
              </a:solidFill>
            </a:ln>
          </c:spPr>
          <c:explosion val="23"/>
          <c:dPt>
            <c:idx val="0"/>
            <c:spPr>
              <a:solidFill>
                <a:srgbClr val="00CC99">
                  <a:lumMod val="60000"/>
                  <a:lumOff val="40000"/>
                </a:srgb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chemeClr val="accent1">
                  <a:lumMod val="50000"/>
                </a:schemeClr>
              </a:solidFill>
              <a:ln>
                <a:solidFill>
                  <a:srgbClr val="00CC99">
                    <a:lumMod val="50000"/>
                  </a:srgbClr>
                </a:solidFill>
              </a:ln>
            </c:spPr>
          </c:dPt>
          <c:dPt>
            <c:idx val="2"/>
            <c:explosion val="25"/>
            <c:spPr>
              <a:solidFill>
                <a:srgbClr val="FF0000"/>
              </a:solidFill>
              <a:ln>
                <a:solidFill>
                  <a:srgbClr val="00CC99">
                    <a:lumMod val="50000"/>
                  </a:srgbClr>
                </a:solidFill>
              </a:ln>
            </c:spPr>
          </c:dPt>
          <c:dPt>
            <c:idx val="4"/>
            <c:spPr>
              <a:solidFill>
                <a:srgbClr val="FF0000"/>
              </a:solidFill>
              <a:ln>
                <a:solidFill>
                  <a:srgbClr val="00CC99">
                    <a:lumMod val="50000"/>
                  </a:srgbClr>
                </a:solidFill>
              </a:ln>
            </c:spPr>
          </c:dPt>
          <c:dPt>
            <c:idx val="5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rgbClr val="00CC99">
                    <a:lumMod val="50000"/>
                  </a:srgbClr>
                </a:solidFill>
              </a:ln>
            </c:spPr>
          </c:dPt>
          <c:dLbls>
            <c:dLbl>
              <c:idx val="1"/>
              <c:layout>
                <c:manualLayout>
                  <c:x val="0.12444794694215566"/>
                  <c:y val="-4.031935864362745E-2"/>
                </c:manualLayout>
              </c:layout>
              <c:showPercent val="1"/>
            </c:dLbl>
            <c:dLbl>
              <c:idx val="2"/>
              <c:layout>
                <c:manualLayout>
                  <c:x val="0.10340966754155732"/>
                  <c:y val="-9.9330771954440594E-2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Иные нарушения (в т.ч. Размещение в ЕИС, порядок заключения, выбор способа определения поставщикаконтракта</c:v>
                </c:pt>
                <c:pt idx="1">
                  <c:v>Требования к документации, влекущие ограничение участия</c:v>
                </c:pt>
                <c:pt idx="2">
                  <c:v>Порядок отбора участников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52</c:v>
                </c:pt>
                <c:pt idx="1">
                  <c:v>1</c:v>
                </c:pt>
                <c:pt idx="2">
                  <c:v>7</c:v>
                </c:pt>
              </c:numCache>
            </c:numRef>
          </c:val>
        </c:ser>
        <c:dLbls>
          <c:showPercent val="1"/>
        </c:dLbls>
        <c:firstSliceAng val="259"/>
      </c:pieChart>
      <c:spPr>
        <a:ln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42183830549032086"/>
          <c:y val="1.8298239694933285E-2"/>
        </c:manualLayout>
      </c:layout>
    </c:title>
    <c:plotArea>
      <c:layout>
        <c:manualLayout>
          <c:layoutTarget val="inner"/>
          <c:xMode val="edge"/>
          <c:yMode val="edge"/>
          <c:x val="0.31086966376829189"/>
          <c:y val="0.52153657186561442"/>
          <c:w val="0.43188299001420549"/>
          <c:h val="0.466693961941102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explosion val="25"/>
          <c:dPt>
            <c:idx val="0"/>
            <c:spPr>
              <a:solidFill>
                <a:schemeClr val="accent1">
                  <a:lumMod val="50000"/>
                </a:schemeClr>
              </a:solidFill>
              <a:ln>
                <a:solidFill>
                  <a:srgbClr val="000000"/>
                </a:solidFill>
              </a:ln>
            </c:spPr>
          </c:dPt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</c:spPr>
          </c:dPt>
          <c:dLbls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Подлежит взысканию:  в стадии исполнения/ возбуждено исполнительное производство</c:v>
                </c:pt>
                <c:pt idx="1">
                  <c:v>Взыскано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218</c:v>
                </c:pt>
                <c:pt idx="1">
                  <c:v>725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>
        <c:manualLayout>
          <c:xMode val="edge"/>
          <c:yMode val="edge"/>
          <c:x val="3.6944287900956281E-2"/>
          <c:y val="0.17333019557744553"/>
          <c:w val="0.89788892958031941"/>
          <c:h val="0.46757429457524463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 кв.</a:t>
            </a:r>
            <a:r>
              <a:rPr lang="ru-RU" baseline="0" dirty="0" smtClean="0"/>
              <a:t> 2017 года</a:t>
            </a:r>
            <a:endParaRPr lang="ru-RU" dirty="0"/>
          </a:p>
        </c:rich>
      </c:tx>
      <c:layout>
        <c:manualLayout>
          <c:xMode val="edge"/>
          <c:yMode val="edge"/>
          <c:x val="0.30330476143068769"/>
          <c:y val="1.8298239694933285E-2"/>
        </c:manualLayout>
      </c:layout>
    </c:title>
    <c:plotArea>
      <c:layout>
        <c:manualLayout>
          <c:layoutTarget val="inner"/>
          <c:xMode val="edge"/>
          <c:yMode val="edge"/>
          <c:x val="0.30240298204974658"/>
          <c:y val="0.54855457113800887"/>
          <c:w val="0.41777185381662907"/>
          <c:h val="0.4514454288619912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кв. 2017 года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explosion val="25"/>
          <c:dPt>
            <c:idx val="0"/>
            <c:spPr>
              <a:solidFill>
                <a:schemeClr val="accent1">
                  <a:lumMod val="50000"/>
                </a:schemeClr>
              </a:solidFill>
              <a:ln>
                <a:solidFill>
                  <a:srgbClr val="000000"/>
                </a:solidFill>
              </a:ln>
            </c:spPr>
          </c:dPt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</c:spPr>
          </c:dPt>
          <c:dLbls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Подлежит взысканию: в стадии исполнения/ возбуждено исполнительное производство</c:v>
                </c:pt>
                <c:pt idx="1">
                  <c:v>Взыскано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75</c:v>
                </c:pt>
                <c:pt idx="1">
                  <c:v>115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>
        <c:manualLayout>
          <c:xMode val="edge"/>
          <c:yMode val="edge"/>
          <c:x val="3.6944287900956281E-2"/>
          <c:y val="0.17333019557744564"/>
          <c:w val="0.89788892958031941"/>
          <c:h val="0.46757429457524485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0.4359</cdr:x>
      <cdr:y>0.26394</cdr:y>
    </cdr:from>
    <cdr:to>
      <cdr:x>0.66129</cdr:x>
      <cdr:y>0.36951</cdr:y>
    </cdr:to>
    <cdr:sp macro="" textlink="">
      <cdr:nvSpPr>
        <cdr:cNvPr id="3" name="Прямая со стрелкой 2"/>
        <cdr:cNvSpPr/>
      </cdr:nvSpPr>
      <cdr:spPr bwMode="auto">
        <a:xfrm xmlns:a="http://schemas.openxmlformats.org/drawingml/2006/main" flipH="1">
          <a:off x="1946059" y="1080120"/>
          <a:ext cx="1006268" cy="432048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0.07195</cdr:x>
      <cdr:y>0.28153</cdr:y>
    </cdr:from>
    <cdr:to>
      <cdr:x>0.37414</cdr:x>
      <cdr:y>0.38711</cdr:y>
    </cdr:to>
    <cdr:sp macro="" textlink="">
      <cdr:nvSpPr>
        <cdr:cNvPr id="3" name="Прямая со стрелкой 2"/>
        <cdr:cNvSpPr/>
      </cdr:nvSpPr>
      <cdr:spPr bwMode="auto">
        <a:xfrm xmlns:a="http://schemas.openxmlformats.org/drawingml/2006/main">
          <a:off x="360041" y="1152113"/>
          <a:ext cx="1512167" cy="432063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0.02878</cdr:x>
      <cdr:y>0.51028</cdr:y>
    </cdr:from>
    <cdr:to>
      <cdr:x>0.30219</cdr:x>
      <cdr:y>0.63345</cdr:y>
    </cdr:to>
    <cdr:sp macro="" textlink="">
      <cdr:nvSpPr>
        <cdr:cNvPr id="4" name="Прямая со стрелкой 3"/>
        <cdr:cNvSpPr/>
      </cdr:nvSpPr>
      <cdr:spPr bwMode="auto">
        <a:xfrm xmlns:a="http://schemas.openxmlformats.org/drawingml/2006/main">
          <a:off x="144016" y="2088232"/>
          <a:ext cx="1368152" cy="504056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Arial"/>
              <a:ea typeface="ＭＳ Ｐゴシック"/>
            </a:defRPr>
          </a:lvl1pPr>
          <a:lvl2pPr marL="457200" indent="0">
            <a:defRPr sz="1100">
              <a:latin typeface="Arial"/>
              <a:ea typeface="ＭＳ Ｐゴシック"/>
            </a:defRPr>
          </a:lvl2pPr>
          <a:lvl3pPr marL="914400" indent="0">
            <a:defRPr sz="1100">
              <a:latin typeface="Arial"/>
              <a:ea typeface="ＭＳ Ｐゴシック"/>
            </a:defRPr>
          </a:lvl3pPr>
          <a:lvl4pPr marL="1371600" indent="0">
            <a:defRPr sz="1100">
              <a:latin typeface="Arial"/>
              <a:ea typeface="ＭＳ Ｐゴシック"/>
            </a:defRPr>
          </a:lvl4pPr>
          <a:lvl5pPr marL="1828800" indent="0">
            <a:defRPr sz="1100">
              <a:latin typeface="Arial"/>
              <a:ea typeface="ＭＳ Ｐゴシック"/>
            </a:defRPr>
          </a:lvl5pPr>
          <a:lvl6pPr marL="2286000" indent="0">
            <a:defRPr sz="1100">
              <a:latin typeface="Arial"/>
              <a:ea typeface="ＭＳ Ｐゴシック"/>
            </a:defRPr>
          </a:lvl6pPr>
          <a:lvl7pPr marL="2743200" indent="0">
            <a:defRPr sz="1100">
              <a:latin typeface="Arial"/>
              <a:ea typeface="ＭＳ Ｐゴシック"/>
            </a:defRPr>
          </a:lvl7pPr>
          <a:lvl8pPr marL="3200400" indent="0">
            <a:defRPr sz="1100">
              <a:latin typeface="Arial"/>
              <a:ea typeface="ＭＳ Ｐゴシック"/>
            </a:defRPr>
          </a:lvl8pPr>
          <a:lvl9pPr marL="3657600" indent="0">
            <a:defRPr sz="1100">
              <a:latin typeface="Arial"/>
              <a:ea typeface="ＭＳ Ｐゴシック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0.72143</cdr:y>
    </cdr:from>
    <cdr:to>
      <cdr:x>0.41731</cdr:x>
      <cdr:y>0.80941</cdr:y>
    </cdr:to>
    <cdr:sp macro="" textlink="">
      <cdr:nvSpPr>
        <cdr:cNvPr id="5" name="Прямая со стрелкой 4"/>
        <cdr:cNvSpPr/>
      </cdr:nvSpPr>
      <cdr:spPr bwMode="auto">
        <a:xfrm xmlns:a="http://schemas.openxmlformats.org/drawingml/2006/main">
          <a:off x="0" y="2952327"/>
          <a:ext cx="2088232" cy="360041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Arial"/>
              <a:ea typeface="ＭＳ Ｐゴシック"/>
            </a:defRPr>
          </a:lvl1pPr>
          <a:lvl2pPr marL="457200" indent="0">
            <a:defRPr sz="1100">
              <a:latin typeface="Arial"/>
              <a:ea typeface="ＭＳ Ｐゴシック"/>
            </a:defRPr>
          </a:lvl2pPr>
          <a:lvl3pPr marL="914400" indent="0">
            <a:defRPr sz="1100">
              <a:latin typeface="Arial"/>
              <a:ea typeface="ＭＳ Ｐゴシック"/>
            </a:defRPr>
          </a:lvl3pPr>
          <a:lvl4pPr marL="1371600" indent="0">
            <a:defRPr sz="1100">
              <a:latin typeface="Arial"/>
              <a:ea typeface="ＭＳ Ｐゴシック"/>
            </a:defRPr>
          </a:lvl4pPr>
          <a:lvl5pPr marL="1828800" indent="0">
            <a:defRPr sz="1100">
              <a:latin typeface="Arial"/>
              <a:ea typeface="ＭＳ Ｐゴシック"/>
            </a:defRPr>
          </a:lvl5pPr>
          <a:lvl6pPr marL="2286000" indent="0">
            <a:defRPr sz="1100">
              <a:latin typeface="Arial"/>
              <a:ea typeface="ＭＳ Ｐゴシック"/>
            </a:defRPr>
          </a:lvl6pPr>
          <a:lvl7pPr marL="2743200" indent="0">
            <a:defRPr sz="1100">
              <a:latin typeface="Arial"/>
              <a:ea typeface="ＭＳ Ｐゴシック"/>
            </a:defRPr>
          </a:lvl7pPr>
          <a:lvl8pPr marL="3200400" indent="0">
            <a:defRPr sz="1100">
              <a:latin typeface="Arial"/>
              <a:ea typeface="ＭＳ Ｐゴシック"/>
            </a:defRPr>
          </a:lvl8pPr>
          <a:lvl9pPr marL="3657600" indent="0">
            <a:defRPr sz="1100">
              <a:latin typeface="Arial"/>
              <a:ea typeface="ＭＳ Ｐゴシック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0.05589</cdr:x>
      <cdr:y>0.10375</cdr:y>
    </cdr:from>
    <cdr:to>
      <cdr:x>0.75997</cdr:x>
      <cdr:y>0.19021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1520" y="432048"/>
          <a:ext cx="316835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НАЛОЖЕНО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943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тыс. руб.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0.06401</cdr:x>
      <cdr:y>0.10375</cdr:y>
    </cdr:from>
    <cdr:to>
      <cdr:x>0.76809</cdr:x>
      <cdr:y>0.19021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032" y="432048"/>
          <a:ext cx="3168355" cy="3600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НАЛОЖЕНО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190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тыс. руб.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F1D09-F901-44C3-B1E8-3C2F30BA1448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234D3-8F99-4065-B755-BC84C77A7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7879-A701-4015-91BA-1C6FF58660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EF8FC-3081-4F7B-955B-B6DA35CE26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405FD-44A4-4327-BDC2-D844A4CCBA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09AEF-BC49-4802-B858-D2FF24F8F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7DFC5-EA30-4FE0-A565-7D57F15B4B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74CEE-E3D0-4BE6-A7D9-894EADE0D8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19484-D061-445B-8EA7-540B003B8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2EE9A-FAB4-4336-A725-735327B56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C40FA-C6E0-42F3-BBBB-9C4850478B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D9B2F-E5A8-4B6C-9705-4DD1135AE2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AA831-4AC8-46AE-840C-AEC51C04D3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7879-A701-4015-91BA-1C6FF58660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EF8FC-3081-4F7B-955B-B6DA35CE26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405FD-44A4-4327-BDC2-D844A4CCBA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09AEF-BC49-4802-B858-D2FF24F8F5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7DFC5-EA30-4FE0-A565-7D57F15B4B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74CEE-E3D0-4BE6-A7D9-894EADE0D8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19484-D061-445B-8EA7-540B003B8D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2EE9A-FAB4-4336-A725-735327B565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C40FA-C6E0-42F3-BBBB-9C4850478B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D9B2F-E5A8-4B6C-9705-4DD1135AE2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AA831-4AC8-46AE-840C-AEC51C04D3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7879-A701-4015-91BA-1C6FF58660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EF8FC-3081-4F7B-955B-B6DA35CE26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405FD-44A4-4327-BDC2-D844A4CCBA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09AEF-BC49-4802-B858-D2FF24F8F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7DFC5-EA30-4FE0-A565-7D57F15B4B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74CEE-E3D0-4BE6-A7D9-894EADE0D8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19484-D061-445B-8EA7-540B003B8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2EE9A-FAB4-4336-A725-735327B56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C40FA-C6E0-42F3-BBBB-9C4850478B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D9B2F-E5A8-4B6C-9705-4DD1135AE2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AA831-4AC8-46AE-840C-AEC51C04D3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046913" y="6580188"/>
            <a:ext cx="2132012" cy="45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+mn-ea"/>
                <a:cs typeface="Arial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333399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333399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333399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333399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5225"/>
            <a:ext cx="19796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a typeface="+mn-ea"/>
              <a:cs typeface="Arial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7046913" y="6580188"/>
            <a:ext cx="2132012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600">
                <a:solidFill>
                  <a:srgbClr val="FFFFFF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7380C42C-73D5-4CE7-92A1-DD438AA237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333399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333399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046913" y="6580188"/>
            <a:ext cx="2132012" cy="45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+mn-ea"/>
                <a:cs typeface="Arial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333399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333399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333399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333399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5225"/>
            <a:ext cx="19796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25.12.13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a typeface="+mn-ea"/>
              <a:cs typeface="Arial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7046913" y="6580188"/>
            <a:ext cx="2132012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600">
                <a:solidFill>
                  <a:srgbClr val="FFFFFF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7380C42C-73D5-4CE7-92A1-DD438AA237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Arial" charset="0"/>
          <a:ea typeface="ＭＳ Ｐゴシック" pitchFamily="32" charset="-128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333399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333399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348880"/>
            <a:ext cx="9144000" cy="3816424"/>
          </a:xfrm>
        </p:spPr>
        <p:txBody>
          <a:bodyPr/>
          <a:lstStyle/>
          <a:p>
            <a:r>
              <a:rPr lang="ru-RU" sz="35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Зам. руководителя </a:t>
            </a:r>
            <a:r>
              <a:rPr lang="ru-RU" sz="35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Управления </a:t>
            </a:r>
            <a:r>
              <a:rPr lang="ru-RU" sz="45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5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5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5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5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Волкова Марина Викторовна</a:t>
            </a:r>
            <a:endParaRPr lang="ru-RU" sz="45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2411760" y="188640"/>
            <a:ext cx="673224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Управление </a:t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Федеральной антимонопольной службы </a:t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 Курской области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28588"/>
            <a:ext cx="6417469" cy="143351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Государственные и муниципальные закупки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6" y="2348880"/>
          <a:ext cx="8217669" cy="3991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0"/>
            <a:ext cx="6876256" cy="143351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Виды нарушений по государственным </a:t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муниципальным закупкам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51520" y="2420888"/>
          <a:ext cx="4464496" cy="409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 стрелкой 4"/>
          <p:cNvCxnSpPr/>
          <p:nvPr/>
        </p:nvCxnSpPr>
        <p:spPr bwMode="auto">
          <a:xfrm flipH="1">
            <a:off x="2627784" y="4437112"/>
            <a:ext cx="432048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Прямая со стрелкой 11"/>
          <p:cNvCxnSpPr/>
          <p:nvPr/>
        </p:nvCxnSpPr>
        <p:spPr bwMode="auto">
          <a:xfrm flipH="1">
            <a:off x="2339752" y="5445224"/>
            <a:ext cx="864096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5" name="Содержимое 8"/>
          <p:cNvGraphicFramePr>
            <a:graphicFrameLocks/>
          </p:cNvGraphicFramePr>
          <p:nvPr/>
        </p:nvGraphicFramePr>
        <p:xfrm>
          <a:off x="4283968" y="2420888"/>
          <a:ext cx="5004048" cy="409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416824" cy="143351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Привлечение к административной ответственности </a:t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нарушения 44-ФЗ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0" y="2348880"/>
          <a:ext cx="4499992" cy="4164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8"/>
          <p:cNvGraphicFramePr>
            <a:graphicFrameLocks/>
          </p:cNvGraphicFramePr>
          <p:nvPr/>
        </p:nvGraphicFramePr>
        <p:xfrm>
          <a:off x="4788024" y="2348880"/>
          <a:ext cx="4499992" cy="4164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Тема1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482</TotalTime>
  <Words>59</Words>
  <Application>Microsoft Office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Тема1</vt:lpstr>
      <vt:lpstr>1_Тема Office</vt:lpstr>
      <vt:lpstr>2_Тема Office</vt:lpstr>
      <vt:lpstr>1_Тема1</vt:lpstr>
      <vt:lpstr>3_Тема Office</vt:lpstr>
      <vt:lpstr>4_Тема Office</vt:lpstr>
      <vt:lpstr>Зам. руководителя Управления   Волкова Марина Викторовна</vt:lpstr>
      <vt:lpstr>Государственные и муниципальные закупки</vt:lpstr>
      <vt:lpstr>Виды нарушений по государственным  и муниципальным закупкам</vt:lpstr>
      <vt:lpstr>Привлечение к административной ответственности  за нарушения 44-ФЗ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УФАС</dc:creator>
  <cp:lastModifiedBy>ufas46@outlook.com</cp:lastModifiedBy>
  <cp:revision>144</cp:revision>
  <dcterms:created xsi:type="dcterms:W3CDTF">2017-06-26T05:52:27Z</dcterms:created>
  <dcterms:modified xsi:type="dcterms:W3CDTF">2017-06-29T05:37:58Z</dcterms:modified>
</cp:coreProperties>
</file>